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3" r:id="rId2"/>
    <p:sldId id="257" r:id="rId3"/>
    <p:sldId id="258" r:id="rId4"/>
    <p:sldId id="259" r:id="rId5"/>
    <p:sldId id="260" r:id="rId6"/>
    <p:sldId id="267" r:id="rId7"/>
    <p:sldId id="261" r:id="rId8"/>
    <p:sldId id="262" r:id="rId9"/>
    <p:sldId id="263" r:id="rId10"/>
    <p:sldId id="264" r:id="rId11"/>
    <p:sldId id="265" r:id="rId12"/>
    <p:sldId id="266"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2ACFE0-9135-4622-A8AC-CCFD37A5BBAD}" type="datetimeFigureOut">
              <a:rPr lang="en-US" smtClean="0"/>
              <a:t>3/10/2019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ED35C-E862-4EBE-952D-23774BC6D6B6}" type="slidenum">
              <a:rPr lang="en-US" smtClean="0"/>
              <a:t>‹#›</a:t>
            </a:fld>
            <a:endParaRPr lang="en-US"/>
          </a:p>
        </p:txBody>
      </p:sp>
    </p:spTree>
    <p:extLst>
      <p:ext uri="{BB962C8B-B14F-4D97-AF65-F5344CB8AC3E}">
        <p14:creationId xmlns:p14="http://schemas.microsoft.com/office/powerpoint/2010/main" val="2309984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accumulated lactose will be fermented and lead to the formation of CO2 gas which is the main cause for the abdominal distension. Then CO2 and H2O will form carbonic acid which will cause diarrhea. </a:t>
            </a:r>
            <a:endParaRPr lang="en-US" dirty="0"/>
          </a:p>
        </p:txBody>
      </p:sp>
      <p:sp>
        <p:nvSpPr>
          <p:cNvPr id="4" name="Slide Number Placeholder 3"/>
          <p:cNvSpPr>
            <a:spLocks noGrp="1"/>
          </p:cNvSpPr>
          <p:nvPr>
            <p:ph type="sldNum" sz="quarter" idx="10"/>
          </p:nvPr>
        </p:nvSpPr>
        <p:spPr/>
        <p:txBody>
          <a:bodyPr/>
          <a:lstStyle/>
          <a:p>
            <a:fld id="{5F0ED35C-E862-4EBE-952D-23774BC6D6B6}" type="slidenum">
              <a:rPr lang="en-US" smtClean="0"/>
              <a:t>4</a:t>
            </a:fld>
            <a:endParaRPr lang="en-US"/>
          </a:p>
        </p:txBody>
      </p:sp>
    </p:spTree>
    <p:extLst>
      <p:ext uri="{BB962C8B-B14F-4D97-AF65-F5344CB8AC3E}">
        <p14:creationId xmlns:p14="http://schemas.microsoft.com/office/powerpoint/2010/main" val="82963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Reduced glutathione is regenerated with the help of NADPH. NADPH can</a:t>
            </a:r>
            <a:r>
              <a:rPr lang="en-US" baseline="0" dirty="0" smtClean="0"/>
              <a:t> be generated from HMP Shunt</a:t>
            </a:r>
            <a:endParaRPr lang="en-US" dirty="0"/>
          </a:p>
        </p:txBody>
      </p:sp>
      <p:sp>
        <p:nvSpPr>
          <p:cNvPr id="4" name="Slide Number Placeholder 3"/>
          <p:cNvSpPr>
            <a:spLocks noGrp="1"/>
          </p:cNvSpPr>
          <p:nvPr>
            <p:ph type="sldNum" sz="quarter" idx="10"/>
          </p:nvPr>
        </p:nvSpPr>
        <p:spPr/>
        <p:txBody>
          <a:bodyPr/>
          <a:lstStyle/>
          <a:p>
            <a:fld id="{5F0ED35C-E862-4EBE-952D-23774BC6D6B6}" type="slidenum">
              <a:rPr lang="en-US" smtClean="0"/>
              <a:t>8</a:t>
            </a:fld>
            <a:endParaRPr lang="en-US"/>
          </a:p>
        </p:txBody>
      </p:sp>
    </p:spTree>
    <p:extLst>
      <p:ext uri="{BB962C8B-B14F-4D97-AF65-F5344CB8AC3E}">
        <p14:creationId xmlns:p14="http://schemas.microsoft.com/office/powerpoint/2010/main" val="919684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0ED35C-E862-4EBE-952D-23774BC6D6B6}" type="slidenum">
              <a:rPr lang="en-US" smtClean="0"/>
              <a:t>10</a:t>
            </a:fld>
            <a:endParaRPr lang="en-US"/>
          </a:p>
        </p:txBody>
      </p:sp>
    </p:spTree>
    <p:extLst>
      <p:ext uri="{BB962C8B-B14F-4D97-AF65-F5344CB8AC3E}">
        <p14:creationId xmlns:p14="http://schemas.microsoft.com/office/powerpoint/2010/main" val="3420036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Hemoglobin for</a:t>
            </a:r>
            <a:r>
              <a:rPr lang="en-US" baseline="0" dirty="0" smtClean="0"/>
              <a:t> a two year old child should be 12 not 4 !! Which means he has sever hemolysis</a:t>
            </a:r>
            <a:endParaRPr lang="en-US" dirty="0"/>
          </a:p>
        </p:txBody>
      </p:sp>
      <p:sp>
        <p:nvSpPr>
          <p:cNvPr id="4" name="Slide Number Placeholder 3"/>
          <p:cNvSpPr>
            <a:spLocks noGrp="1"/>
          </p:cNvSpPr>
          <p:nvPr>
            <p:ph type="sldNum" sz="quarter" idx="10"/>
          </p:nvPr>
        </p:nvSpPr>
        <p:spPr/>
        <p:txBody>
          <a:bodyPr/>
          <a:lstStyle/>
          <a:p>
            <a:fld id="{5F0ED35C-E862-4EBE-952D-23774BC6D6B6}" type="slidenum">
              <a:rPr lang="en-US" smtClean="0"/>
              <a:t>11</a:t>
            </a:fld>
            <a:endParaRPr lang="en-US"/>
          </a:p>
        </p:txBody>
      </p:sp>
    </p:spTree>
    <p:extLst>
      <p:ext uri="{BB962C8B-B14F-4D97-AF65-F5344CB8AC3E}">
        <p14:creationId xmlns:p14="http://schemas.microsoft.com/office/powerpoint/2010/main" val="329713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Fainting</a:t>
            </a:r>
            <a:r>
              <a:rPr lang="en-US" baseline="0" dirty="0" smtClean="0"/>
              <a:t> can be due to endogenous causes such as hypersecretion of insulin which led to hypoglycemia. Moreover, It could be due to exogenous cause such as an overdose of insulin shot or oral hypoglycemic drug which also led to hypoglycemia.</a:t>
            </a:r>
            <a:endParaRPr lang="en-US" dirty="0"/>
          </a:p>
        </p:txBody>
      </p:sp>
      <p:sp>
        <p:nvSpPr>
          <p:cNvPr id="4" name="Slide Number Placeholder 3"/>
          <p:cNvSpPr>
            <a:spLocks noGrp="1"/>
          </p:cNvSpPr>
          <p:nvPr>
            <p:ph type="sldNum" sz="quarter" idx="10"/>
          </p:nvPr>
        </p:nvSpPr>
        <p:spPr/>
        <p:txBody>
          <a:bodyPr/>
          <a:lstStyle/>
          <a:p>
            <a:fld id="{5F0ED35C-E862-4EBE-952D-23774BC6D6B6}" type="slidenum">
              <a:rPr lang="en-US" smtClean="0"/>
              <a:t>17</a:t>
            </a:fld>
            <a:endParaRPr lang="en-US"/>
          </a:p>
        </p:txBody>
      </p:sp>
    </p:spTree>
    <p:extLst>
      <p:ext uri="{BB962C8B-B14F-4D97-AF65-F5344CB8AC3E}">
        <p14:creationId xmlns:p14="http://schemas.microsoft.com/office/powerpoint/2010/main" val="317765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239BD2-A933-4C14-A151-097E241A878F}"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3301696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39BD2-A933-4C14-A151-097E241A878F}"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114637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39BD2-A933-4C14-A151-097E241A878F}"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192114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39BD2-A933-4C14-A151-097E241A878F}"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2280899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239BD2-A933-4C14-A151-097E241A878F}" type="datetimeFigureOut">
              <a:rPr lang="en-US" smtClean="0"/>
              <a:t>3/10/2019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35945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239BD2-A933-4C14-A151-097E241A878F}"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377221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239BD2-A933-4C14-A151-097E241A878F}" type="datetimeFigureOut">
              <a:rPr lang="en-US" smtClean="0"/>
              <a:t>3/10/2019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44139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239BD2-A933-4C14-A151-097E241A878F}" type="datetimeFigureOut">
              <a:rPr lang="en-US" smtClean="0"/>
              <a:t>3/10/2019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220058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39BD2-A933-4C14-A151-097E241A878F}" type="datetimeFigureOut">
              <a:rPr lang="en-US" smtClean="0"/>
              <a:t>3/10/2019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399810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239BD2-A933-4C14-A151-097E241A878F}"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2347836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239BD2-A933-4C14-A151-097E241A878F}" type="datetimeFigureOut">
              <a:rPr lang="en-US" smtClean="0"/>
              <a:t>3/10/2019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7E814-E6DB-44B2-A227-29CED14FC411}" type="slidenum">
              <a:rPr lang="en-US" smtClean="0"/>
              <a:t>‹#›</a:t>
            </a:fld>
            <a:endParaRPr lang="en-US"/>
          </a:p>
        </p:txBody>
      </p:sp>
    </p:spTree>
    <p:extLst>
      <p:ext uri="{BB962C8B-B14F-4D97-AF65-F5344CB8AC3E}">
        <p14:creationId xmlns:p14="http://schemas.microsoft.com/office/powerpoint/2010/main" val="173179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39BD2-A933-4C14-A151-097E241A878F}" type="datetimeFigureOut">
              <a:rPr lang="en-US" smtClean="0"/>
              <a:t>3/10/2019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7E814-E6DB-44B2-A227-29CED14FC411}" type="slidenum">
              <a:rPr lang="en-US" smtClean="0"/>
              <a:t>‹#›</a:t>
            </a:fld>
            <a:endParaRPr lang="en-US"/>
          </a:p>
        </p:txBody>
      </p:sp>
    </p:spTree>
    <p:extLst>
      <p:ext uri="{BB962C8B-B14F-4D97-AF65-F5344CB8AC3E}">
        <p14:creationId xmlns:p14="http://schemas.microsoft.com/office/powerpoint/2010/main" val="2216037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697415"/>
            <a:ext cx="12192000" cy="1160585"/>
          </a:xfrm>
          <a:solidFill>
            <a:schemeClr val="accent1">
              <a:lumMod val="60000"/>
              <a:lumOff val="40000"/>
            </a:schemeClr>
          </a:solidFill>
          <a:ln>
            <a:noFill/>
          </a:ln>
        </p:spPr>
        <p:txBody>
          <a:bodyPr>
            <a:noAutofit/>
          </a:bodyPr>
          <a:lstStyle/>
          <a:p>
            <a:r>
              <a:rPr lang="en-US" sz="4000" b="1" dirty="0" smtClean="0">
                <a:solidFill>
                  <a:srgbClr val="C00000"/>
                </a:solidFill>
              </a:rPr>
              <a:t>Biochemistry Department</a:t>
            </a:r>
            <a:br>
              <a:rPr lang="en-US" sz="4000" b="1" dirty="0" smtClean="0">
                <a:solidFill>
                  <a:srgbClr val="C00000"/>
                </a:solidFill>
              </a:rPr>
            </a:br>
            <a:r>
              <a:rPr lang="en-US" sz="4000" b="1" dirty="0" smtClean="0">
                <a:solidFill>
                  <a:srgbClr val="C00000"/>
                </a:solidFill>
              </a:rPr>
              <a:t>Faculty of Dentistry </a:t>
            </a:r>
            <a:endParaRPr lang="en-US" sz="4000" b="1" dirty="0">
              <a:solidFill>
                <a:srgbClr val="C00000"/>
              </a:solidFill>
            </a:endParaRPr>
          </a:p>
        </p:txBody>
      </p:sp>
    </p:spTree>
    <p:extLst>
      <p:ext uri="{BB962C8B-B14F-4D97-AF65-F5344CB8AC3E}">
        <p14:creationId xmlns:p14="http://schemas.microsoft.com/office/powerpoint/2010/main" val="2297167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G6PD deficiency</a:t>
            </a:r>
            <a:endParaRPr lang="en-US" b="1"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401349" y="1690688"/>
            <a:ext cx="5694651" cy="426549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7523018" y="1690688"/>
            <a:ext cx="3976255" cy="4265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rPr>
              <a:t>The free radical from H2O2 will target the RBCs leading to hemolysis</a:t>
            </a:r>
            <a:endParaRPr lang="en-US" sz="3200" b="1" dirty="0">
              <a:solidFill>
                <a:srgbClr val="FF0000"/>
              </a:solidFill>
            </a:endParaRPr>
          </a:p>
        </p:txBody>
      </p:sp>
      <p:sp>
        <p:nvSpPr>
          <p:cNvPr id="8" name="Rectangle 7"/>
          <p:cNvSpPr/>
          <p:nvPr/>
        </p:nvSpPr>
        <p:spPr>
          <a:xfrm>
            <a:off x="0" y="5954903"/>
            <a:ext cx="12192000" cy="858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rPr>
              <a:t>There is no treatment</a:t>
            </a:r>
            <a:endParaRPr lang="en-US" sz="3200" b="1" dirty="0">
              <a:solidFill>
                <a:srgbClr val="FF0000"/>
              </a:solidFill>
            </a:endParaRPr>
          </a:p>
        </p:txBody>
      </p:sp>
    </p:spTree>
    <p:extLst>
      <p:ext uri="{BB962C8B-B14F-4D97-AF65-F5344CB8AC3E}">
        <p14:creationId xmlns:p14="http://schemas.microsoft.com/office/powerpoint/2010/main" val="1296599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Favism</a:t>
            </a:r>
            <a:r>
              <a:rPr lang="en-US" b="1" dirty="0" smtClean="0"/>
              <a:t> Cases</a:t>
            </a:r>
            <a:endParaRPr lang="en-US" b="1" dirty="0"/>
          </a:p>
        </p:txBody>
      </p:sp>
      <p:sp>
        <p:nvSpPr>
          <p:cNvPr id="3" name="Content Placeholder 2"/>
          <p:cNvSpPr>
            <a:spLocks noGrp="1"/>
          </p:cNvSpPr>
          <p:nvPr>
            <p:ph idx="1"/>
          </p:nvPr>
        </p:nvSpPr>
        <p:spPr>
          <a:xfrm>
            <a:off x="720436" y="1825624"/>
            <a:ext cx="10633364" cy="5032375"/>
          </a:xfrm>
        </p:spPr>
        <p:txBody>
          <a:bodyPr/>
          <a:lstStyle/>
          <a:p>
            <a:r>
              <a:rPr lang="en-US" dirty="0" smtClean="0"/>
              <a:t>A two – year old child had his </a:t>
            </a:r>
            <a:r>
              <a:rPr lang="en-US" dirty="0" smtClean="0">
                <a:solidFill>
                  <a:srgbClr val="FF0000"/>
                </a:solidFill>
              </a:rPr>
              <a:t>first meal of Egyptian beans. </a:t>
            </a:r>
            <a:r>
              <a:rPr lang="en-US" dirty="0" smtClean="0"/>
              <a:t>Shortly after the meal he was </a:t>
            </a:r>
            <a:r>
              <a:rPr lang="en-US" dirty="0" smtClean="0">
                <a:solidFill>
                  <a:srgbClr val="FF0000"/>
                </a:solidFill>
              </a:rPr>
              <a:t>pale</a:t>
            </a:r>
            <a:r>
              <a:rPr lang="en-US" dirty="0" smtClean="0"/>
              <a:t>, </a:t>
            </a:r>
            <a:r>
              <a:rPr lang="en-US" dirty="0" smtClean="0">
                <a:solidFill>
                  <a:srgbClr val="FF0000"/>
                </a:solidFill>
              </a:rPr>
              <a:t>drowsy and fainted</a:t>
            </a:r>
            <a:r>
              <a:rPr lang="en-US" dirty="0" smtClean="0"/>
              <a:t>. </a:t>
            </a:r>
            <a:r>
              <a:rPr lang="en-US" dirty="0" smtClean="0">
                <a:solidFill>
                  <a:srgbClr val="FF0000"/>
                </a:solidFill>
              </a:rPr>
              <a:t>Hemoglobin was as low as 4.0 gram/dl</a:t>
            </a:r>
            <a:r>
              <a:rPr lang="en-US" dirty="0" smtClean="0"/>
              <a:t>. Urine color was not appreciably changed, but sclera was yellow.</a:t>
            </a:r>
          </a:p>
          <a:p>
            <a:r>
              <a:rPr lang="en-US" dirty="0" smtClean="0"/>
              <a:t> a- What is the biochemical pathway affected?</a:t>
            </a:r>
          </a:p>
          <a:p>
            <a:pPr marL="0" indent="0">
              <a:buNone/>
            </a:pPr>
            <a:r>
              <a:rPr lang="en-US" dirty="0" smtClean="0"/>
              <a:t> </a:t>
            </a:r>
          </a:p>
          <a:p>
            <a:r>
              <a:rPr lang="en-US" dirty="0" smtClean="0"/>
              <a:t>b- What is the defective enzyme? </a:t>
            </a:r>
          </a:p>
          <a:p>
            <a:endParaRPr lang="en-US" dirty="0" smtClean="0"/>
          </a:p>
          <a:p>
            <a:endParaRPr lang="en-US" dirty="0" smtClean="0"/>
          </a:p>
          <a:p>
            <a:endParaRPr lang="en-US" dirty="0"/>
          </a:p>
        </p:txBody>
      </p:sp>
      <p:sp>
        <p:nvSpPr>
          <p:cNvPr id="4" name="Rectangle 3"/>
          <p:cNvSpPr/>
          <p:nvPr/>
        </p:nvSpPr>
        <p:spPr>
          <a:xfrm>
            <a:off x="1233054" y="3879273"/>
            <a:ext cx="6844145" cy="526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HMP Shunt </a:t>
            </a:r>
            <a:endParaRPr lang="en-US" sz="2000" b="1" dirty="0"/>
          </a:p>
        </p:txBody>
      </p:sp>
      <p:sp>
        <p:nvSpPr>
          <p:cNvPr id="5" name="Rectangle 4"/>
          <p:cNvSpPr/>
          <p:nvPr/>
        </p:nvSpPr>
        <p:spPr>
          <a:xfrm>
            <a:off x="1233054" y="4862946"/>
            <a:ext cx="7744691" cy="526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Glucose 6 Phosphate dehydrogenase </a:t>
            </a:r>
            <a:endParaRPr lang="en-US" sz="2000" b="1" dirty="0"/>
          </a:p>
        </p:txBody>
      </p:sp>
    </p:spTree>
    <p:extLst>
      <p:ext uri="{BB962C8B-B14F-4D97-AF65-F5344CB8AC3E}">
        <p14:creationId xmlns:p14="http://schemas.microsoft.com/office/powerpoint/2010/main" val="183614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82782" y="360218"/>
            <a:ext cx="10453255" cy="61769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smtClean="0">
              <a:solidFill>
                <a:srgbClr val="FF0000"/>
              </a:solidFill>
            </a:endParaRPr>
          </a:p>
          <a:p>
            <a:endParaRPr lang="en-US" sz="3600" dirty="0" smtClean="0"/>
          </a:p>
          <a:p>
            <a:r>
              <a:rPr lang="en-US" sz="3600" dirty="0" smtClean="0">
                <a:solidFill>
                  <a:schemeClr val="tx1"/>
                </a:solidFill>
              </a:rPr>
              <a:t>c- What is the biochemical basis for hemolysis?</a:t>
            </a:r>
          </a:p>
          <a:p>
            <a:pPr algn="ctr"/>
            <a:endParaRPr lang="en-US" sz="3600" dirty="0">
              <a:solidFill>
                <a:srgbClr val="FF0000"/>
              </a:solidFill>
            </a:endParaRPr>
          </a:p>
          <a:p>
            <a:pPr algn="ctr"/>
            <a:r>
              <a:rPr lang="en-US" sz="3600" dirty="0" smtClean="0">
                <a:solidFill>
                  <a:srgbClr val="FF0000"/>
                </a:solidFill>
              </a:rPr>
              <a:t>HMP is very important for production of NADPH, which in turn provides reduced glutathione for removal of H2O2 and thus protects the cell from the oxidative damage. G6PD deficiency will lead to decreased NADPH. Thus exposure of RBCs to oxidizing agents in beans produces RBCs lysis and development of anemia. </a:t>
            </a:r>
            <a:endParaRPr lang="en-US" sz="2000" b="1" dirty="0">
              <a:solidFill>
                <a:srgbClr val="FF0000"/>
              </a:solidFill>
            </a:endParaRPr>
          </a:p>
        </p:txBody>
      </p:sp>
    </p:spTree>
    <p:extLst>
      <p:ext uri="{BB962C8B-B14F-4D97-AF65-F5344CB8AC3E}">
        <p14:creationId xmlns:p14="http://schemas.microsoft.com/office/powerpoint/2010/main" val="2863656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medical student develops hemolytic attack after taking the anti-malarial drug </a:t>
            </a:r>
            <a:r>
              <a:rPr lang="en-US" dirty="0" err="1" smtClean="0"/>
              <a:t>premaquine</a:t>
            </a:r>
            <a:r>
              <a:rPr lang="en-US" dirty="0" smtClean="0"/>
              <a:t>. This severe reaction is mostly likely due to: </a:t>
            </a:r>
          </a:p>
          <a:p>
            <a:endParaRPr lang="en-US" dirty="0"/>
          </a:p>
        </p:txBody>
      </p:sp>
      <p:sp>
        <p:nvSpPr>
          <p:cNvPr id="4" name="Rectangle 3"/>
          <p:cNvSpPr/>
          <p:nvPr/>
        </p:nvSpPr>
        <p:spPr>
          <a:xfrm>
            <a:off x="1510145" y="2964873"/>
            <a:ext cx="8174182" cy="10945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rPr>
              <a:t>G6PD Deficiency </a:t>
            </a:r>
            <a:endParaRPr lang="en-US" sz="3200" b="1" dirty="0">
              <a:solidFill>
                <a:srgbClr val="FF0000"/>
              </a:solidFill>
            </a:endParaRPr>
          </a:p>
        </p:txBody>
      </p:sp>
    </p:spTree>
    <p:extLst>
      <p:ext uri="{BB962C8B-B14F-4D97-AF65-F5344CB8AC3E}">
        <p14:creationId xmlns:p14="http://schemas.microsoft.com/office/powerpoint/2010/main" val="415358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von </a:t>
            </a:r>
            <a:r>
              <a:rPr lang="en-US" b="1" dirty="0" err="1"/>
              <a:t>G</a:t>
            </a:r>
            <a:r>
              <a:rPr lang="en-US" b="1" dirty="0" err="1" smtClean="0"/>
              <a:t>ierke</a:t>
            </a:r>
            <a:r>
              <a:rPr lang="en-US" b="1" dirty="0" smtClean="0"/>
              <a:t> disease</a:t>
            </a:r>
            <a:endParaRPr lang="en-US" b="1" dirty="0"/>
          </a:p>
        </p:txBody>
      </p:sp>
      <p:sp>
        <p:nvSpPr>
          <p:cNvPr id="5" name="Rectangle 4"/>
          <p:cNvSpPr/>
          <p:nvPr/>
        </p:nvSpPr>
        <p:spPr>
          <a:xfrm>
            <a:off x="7342909" y="224342"/>
            <a:ext cx="3602182" cy="803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Glycogen in liver </a:t>
            </a:r>
            <a:endParaRPr lang="en-US" b="1" dirty="0"/>
          </a:p>
        </p:txBody>
      </p:sp>
      <p:sp>
        <p:nvSpPr>
          <p:cNvPr id="7" name="Rectangle 6"/>
          <p:cNvSpPr/>
          <p:nvPr/>
        </p:nvSpPr>
        <p:spPr>
          <a:xfrm>
            <a:off x="7342909" y="1690688"/>
            <a:ext cx="3602182" cy="803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Glucose -1- Phosphate </a:t>
            </a:r>
            <a:endParaRPr lang="en-US" b="1" dirty="0"/>
          </a:p>
        </p:txBody>
      </p:sp>
      <p:sp>
        <p:nvSpPr>
          <p:cNvPr id="8" name="Rectangle 7"/>
          <p:cNvSpPr/>
          <p:nvPr/>
        </p:nvSpPr>
        <p:spPr>
          <a:xfrm>
            <a:off x="7342909" y="3363550"/>
            <a:ext cx="3602182" cy="803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Glucose-6- phosphate </a:t>
            </a:r>
            <a:endParaRPr lang="en-US" b="1" dirty="0"/>
          </a:p>
        </p:txBody>
      </p:sp>
      <p:sp>
        <p:nvSpPr>
          <p:cNvPr id="9" name="Rectangle 8"/>
          <p:cNvSpPr/>
          <p:nvPr/>
        </p:nvSpPr>
        <p:spPr>
          <a:xfrm>
            <a:off x="7342909" y="5708072"/>
            <a:ext cx="3602182" cy="803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Glucose </a:t>
            </a:r>
            <a:endParaRPr lang="en-US" b="1" dirty="0"/>
          </a:p>
        </p:txBody>
      </p:sp>
      <p:cxnSp>
        <p:nvCxnSpPr>
          <p:cNvPr id="10" name="Straight Arrow Connector 9"/>
          <p:cNvCxnSpPr/>
          <p:nvPr/>
        </p:nvCxnSpPr>
        <p:spPr>
          <a:xfrm>
            <a:off x="8950036" y="1027906"/>
            <a:ext cx="13855" cy="551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8950036" y="2653145"/>
            <a:ext cx="13855" cy="551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Down Arrow 10"/>
          <p:cNvSpPr/>
          <p:nvPr/>
        </p:nvSpPr>
        <p:spPr>
          <a:xfrm>
            <a:off x="7737763" y="4246919"/>
            <a:ext cx="3318163" cy="13813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0000"/>
                </a:solidFill>
              </a:rPr>
              <a:t>Glucose-6- Phosphatase</a:t>
            </a:r>
            <a:endParaRPr lang="en-US" sz="2000" b="1" dirty="0">
              <a:solidFill>
                <a:srgbClr val="FF0000"/>
              </a:solidFill>
            </a:endParaRPr>
          </a:p>
        </p:txBody>
      </p:sp>
      <p:cxnSp>
        <p:nvCxnSpPr>
          <p:cNvPr id="17" name="Curved Connector 16"/>
          <p:cNvCxnSpPr>
            <a:stCxn id="8" idx="1"/>
          </p:cNvCxnSpPr>
          <p:nvPr/>
        </p:nvCxnSpPr>
        <p:spPr>
          <a:xfrm rot="10800000" flipV="1">
            <a:off x="4073237" y="3765332"/>
            <a:ext cx="3269673" cy="238632"/>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52399" y="3465907"/>
            <a:ext cx="3920836" cy="14024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 muscles  will not produce glucose, as it will undergo glycolysis and produce energy</a:t>
            </a:r>
            <a:endParaRPr lang="en-US" sz="2000" b="1" dirty="0"/>
          </a:p>
        </p:txBody>
      </p:sp>
      <p:sp>
        <p:nvSpPr>
          <p:cNvPr id="18" name="Multiply 17"/>
          <p:cNvSpPr/>
          <p:nvPr/>
        </p:nvSpPr>
        <p:spPr>
          <a:xfrm>
            <a:off x="8622720" y="3734300"/>
            <a:ext cx="1548247" cy="197377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761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von </a:t>
            </a:r>
            <a:r>
              <a:rPr lang="en-US" b="1" dirty="0" err="1" smtClean="0"/>
              <a:t>Gierke</a:t>
            </a:r>
            <a:r>
              <a:rPr lang="en-US" b="1" dirty="0" smtClean="0"/>
              <a:t> disease</a:t>
            </a:r>
            <a:endParaRPr lang="en-US" dirty="0"/>
          </a:p>
        </p:txBody>
      </p:sp>
      <p:sp>
        <p:nvSpPr>
          <p:cNvPr id="3" name="Content Placeholder 2"/>
          <p:cNvSpPr>
            <a:spLocks noGrp="1"/>
          </p:cNvSpPr>
          <p:nvPr>
            <p:ph idx="1"/>
          </p:nvPr>
        </p:nvSpPr>
        <p:spPr/>
        <p:txBody>
          <a:bodyPr/>
          <a:lstStyle/>
          <a:p>
            <a:r>
              <a:rPr lang="en-US" dirty="0" smtClean="0"/>
              <a:t>A disease caused by deficiency in Glucose-6- </a:t>
            </a:r>
            <a:r>
              <a:rPr lang="en-US" dirty="0" err="1" smtClean="0"/>
              <a:t>Phosohatase</a:t>
            </a:r>
            <a:r>
              <a:rPr lang="en-US" dirty="0" smtClean="0"/>
              <a:t> enzyme which prevent the formation of glucose.  That is why the patient will need a source of glucose every 2 hours. </a:t>
            </a:r>
          </a:p>
          <a:p>
            <a:endParaRPr lang="en-US" dirty="0"/>
          </a:p>
          <a:p>
            <a:endParaRPr lang="en-US" dirty="0"/>
          </a:p>
        </p:txBody>
      </p:sp>
    </p:spTree>
    <p:extLst>
      <p:ext uri="{BB962C8B-B14F-4D97-AF65-F5344CB8AC3E}">
        <p14:creationId xmlns:p14="http://schemas.microsoft.com/office/powerpoint/2010/main" val="494956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von </a:t>
            </a:r>
            <a:r>
              <a:rPr lang="en-US" b="1" dirty="0" err="1" smtClean="0"/>
              <a:t>Gierke</a:t>
            </a:r>
            <a:r>
              <a:rPr lang="en-US" b="1" dirty="0" smtClean="0"/>
              <a:t> disease symptoms </a:t>
            </a:r>
            <a:endParaRPr lang="en-US" dirty="0"/>
          </a:p>
        </p:txBody>
      </p:sp>
      <p:sp>
        <p:nvSpPr>
          <p:cNvPr id="3" name="Content Placeholder 2"/>
          <p:cNvSpPr>
            <a:spLocks noGrp="1"/>
          </p:cNvSpPr>
          <p:nvPr>
            <p:ph idx="1"/>
          </p:nvPr>
        </p:nvSpPr>
        <p:spPr/>
        <p:txBody>
          <a:bodyPr/>
          <a:lstStyle/>
          <a:p>
            <a:r>
              <a:rPr lang="en-US" dirty="0" smtClean="0"/>
              <a:t>The patient can not fast. </a:t>
            </a:r>
          </a:p>
          <a:p>
            <a:r>
              <a:rPr lang="en-US" dirty="0" smtClean="0"/>
              <a:t>Enlargement of liver and kidney due to the accumulation of glycogen</a:t>
            </a:r>
          </a:p>
          <a:p>
            <a:r>
              <a:rPr lang="en-US" dirty="0" smtClean="0"/>
              <a:t>Hyperlipidemia and </a:t>
            </a:r>
            <a:r>
              <a:rPr lang="en-US" dirty="0" err="1" smtClean="0"/>
              <a:t>hypercholestremia</a:t>
            </a:r>
            <a:r>
              <a:rPr lang="en-US" dirty="0" smtClean="0"/>
              <a:t> due to gluconeogenesis. </a:t>
            </a:r>
          </a:p>
        </p:txBody>
      </p:sp>
      <p:sp>
        <p:nvSpPr>
          <p:cNvPr id="4" name="Rectangle 3"/>
          <p:cNvSpPr/>
          <p:nvPr/>
        </p:nvSpPr>
        <p:spPr>
          <a:xfrm>
            <a:off x="0" y="6109855"/>
            <a:ext cx="12191999" cy="748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There is no treatment </a:t>
            </a:r>
            <a:endParaRPr lang="en-US" sz="3600" b="1" dirty="0">
              <a:solidFill>
                <a:srgbClr val="FF0000"/>
              </a:solidFill>
            </a:endParaRPr>
          </a:p>
        </p:txBody>
      </p:sp>
    </p:spTree>
    <p:extLst>
      <p:ext uri="{BB962C8B-B14F-4D97-AF65-F5344CB8AC3E}">
        <p14:creationId xmlns:p14="http://schemas.microsoft.com/office/powerpoint/2010/main" val="2561846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von </a:t>
            </a:r>
            <a:r>
              <a:rPr lang="en-US" b="1" dirty="0" err="1" smtClean="0"/>
              <a:t>Gierke</a:t>
            </a:r>
            <a:r>
              <a:rPr lang="en-US" b="1" dirty="0" smtClean="0"/>
              <a:t> disease cases</a:t>
            </a:r>
            <a:endParaRPr lang="en-US" dirty="0"/>
          </a:p>
        </p:txBody>
      </p:sp>
      <p:sp>
        <p:nvSpPr>
          <p:cNvPr id="3" name="Content Placeholder 2"/>
          <p:cNvSpPr>
            <a:spLocks noGrp="1"/>
          </p:cNvSpPr>
          <p:nvPr>
            <p:ph idx="1"/>
          </p:nvPr>
        </p:nvSpPr>
        <p:spPr/>
        <p:txBody>
          <a:bodyPr/>
          <a:lstStyle/>
          <a:p>
            <a:r>
              <a:rPr lang="en-US" dirty="0" smtClean="0"/>
              <a:t>A three years old child is complaining from fainting attacks during fasting, associated with tremors and cold sweats. Ultrasound examination revealed enlargement of both liver and kidneys. Blood analysis revealed elevated fatty acids and cholesterol. </a:t>
            </a:r>
          </a:p>
          <a:p>
            <a:r>
              <a:rPr lang="en-US" dirty="0" smtClean="0"/>
              <a:t>1- What is the name of the disease? </a:t>
            </a:r>
          </a:p>
          <a:p>
            <a:r>
              <a:rPr lang="en-US" dirty="0" smtClean="0"/>
              <a:t>2- What is the defective enzyme? </a:t>
            </a:r>
          </a:p>
          <a:p>
            <a:r>
              <a:rPr lang="en-US" dirty="0" smtClean="0"/>
              <a:t>3- Explain the cause of fainting attacks. </a:t>
            </a:r>
            <a:endParaRPr lang="en-US" dirty="0"/>
          </a:p>
        </p:txBody>
      </p:sp>
      <p:sp>
        <p:nvSpPr>
          <p:cNvPr id="4" name="Rectangle 3"/>
          <p:cNvSpPr/>
          <p:nvPr/>
        </p:nvSpPr>
        <p:spPr>
          <a:xfrm>
            <a:off x="6608618" y="3363985"/>
            <a:ext cx="2521527" cy="637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rgbClr val="FF0000"/>
                </a:solidFill>
              </a:rPr>
              <a:t>(Von </a:t>
            </a:r>
            <a:r>
              <a:rPr lang="en-US" sz="2000" b="1" dirty="0" err="1" smtClean="0">
                <a:solidFill>
                  <a:srgbClr val="FF0000"/>
                </a:solidFill>
              </a:rPr>
              <a:t>Geirke'disease</a:t>
            </a:r>
            <a:r>
              <a:rPr lang="en-US" sz="2000" b="1" dirty="0" smtClean="0">
                <a:solidFill>
                  <a:srgbClr val="FF0000"/>
                </a:solidFill>
              </a:rPr>
              <a:t>) </a:t>
            </a:r>
            <a:endParaRPr lang="en-US" sz="2000" b="1" dirty="0" smtClean="0">
              <a:solidFill>
                <a:srgbClr val="FF0000"/>
              </a:solidFill>
            </a:endParaRPr>
          </a:p>
        </p:txBody>
      </p:sp>
      <p:sp>
        <p:nvSpPr>
          <p:cNvPr id="5" name="Rectangle 4"/>
          <p:cNvSpPr/>
          <p:nvPr/>
        </p:nvSpPr>
        <p:spPr>
          <a:xfrm>
            <a:off x="6096000" y="4001294"/>
            <a:ext cx="4045528" cy="637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rgbClr val="FF0000"/>
                </a:solidFill>
              </a:rPr>
              <a:t>(G6phosphatase).</a:t>
            </a:r>
            <a:endParaRPr lang="en-US" sz="2400" b="1" dirty="0" smtClean="0">
              <a:solidFill>
                <a:srgbClr val="FF0000"/>
              </a:solidFill>
            </a:endParaRPr>
          </a:p>
        </p:txBody>
      </p:sp>
      <p:sp>
        <p:nvSpPr>
          <p:cNvPr id="6" name="Rectangle 5"/>
          <p:cNvSpPr/>
          <p:nvPr/>
        </p:nvSpPr>
        <p:spPr>
          <a:xfrm>
            <a:off x="4544290" y="5214072"/>
            <a:ext cx="3325091" cy="651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FF0000"/>
                </a:solidFill>
              </a:rPr>
              <a:t>(</a:t>
            </a:r>
            <a:r>
              <a:rPr lang="en-US" sz="2400" b="1" dirty="0" smtClean="0">
                <a:solidFill>
                  <a:srgbClr val="FF0000"/>
                </a:solidFill>
              </a:rPr>
              <a:t>hypoglycemia)</a:t>
            </a:r>
            <a:endParaRPr lang="en-US" sz="2400" b="1" dirty="0">
              <a:solidFill>
                <a:srgbClr val="FF0000"/>
              </a:solidFill>
            </a:endParaRPr>
          </a:p>
        </p:txBody>
      </p:sp>
    </p:spTree>
    <p:extLst>
      <p:ext uri="{BB962C8B-B14F-4D97-AF65-F5344CB8AC3E}">
        <p14:creationId xmlns:p14="http://schemas.microsoft.com/office/powerpoint/2010/main" val="315633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aby with lactose intoleranc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
            <a:ext cx="4904510" cy="326967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40327" y="4170219"/>
            <a:ext cx="11346873" cy="1607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1">
                    <a:lumMod val="50000"/>
                  </a:schemeClr>
                </a:solidFill>
              </a:rPr>
              <a:t>Lactose Intolerance</a:t>
            </a:r>
            <a:endParaRPr lang="en-US" sz="5400" b="1" dirty="0">
              <a:solidFill>
                <a:schemeClr val="accent1">
                  <a:lumMod val="50000"/>
                </a:schemeClr>
              </a:solidFill>
            </a:endParaRPr>
          </a:p>
        </p:txBody>
      </p:sp>
      <p:pic>
        <p:nvPicPr>
          <p:cNvPr id="1028" name="Picture 4" descr="Image result for lactose intolera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1030" y="-1"/>
            <a:ext cx="6667499" cy="3814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064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Lactose Intolerance= lactase enzyme deficiency </a:t>
            </a:r>
            <a:endParaRPr lang="en-US" b="1" dirty="0"/>
          </a:p>
        </p:txBody>
      </p:sp>
      <p:pic>
        <p:nvPicPr>
          <p:cNvPr id="2050" name="Picture 2" descr="Image result for lactose degradation by lactase enzym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5894" y="2438834"/>
            <a:ext cx="10827905" cy="3352800"/>
          </a:xfrm>
          <a:prstGeom prst="rect">
            <a:avLst/>
          </a:prstGeom>
          <a:noFill/>
          <a:extLst>
            <a:ext uri="{909E8E84-426E-40DD-AFC4-6F175D3DCCD1}">
              <a14:hiddenFill xmlns:a14="http://schemas.microsoft.com/office/drawing/2010/main">
                <a:solidFill>
                  <a:srgbClr val="FFFFFF"/>
                </a:solidFill>
              </a14:hiddenFill>
            </a:ext>
          </a:extLst>
        </p:spPr>
      </p:pic>
      <p:sp>
        <p:nvSpPr>
          <p:cNvPr id="4" name="Multiply 3"/>
          <p:cNvSpPr/>
          <p:nvPr/>
        </p:nvSpPr>
        <p:spPr>
          <a:xfrm>
            <a:off x="4364181" y="1898506"/>
            <a:ext cx="2549237" cy="3033711"/>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76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Lactose Intolerance symptoms </a:t>
            </a:r>
            <a:endParaRPr lang="en-US" b="1" dirty="0"/>
          </a:p>
        </p:txBody>
      </p:sp>
      <p:sp>
        <p:nvSpPr>
          <p:cNvPr id="3" name="Content Placeholder 2"/>
          <p:cNvSpPr>
            <a:spLocks noGrp="1"/>
          </p:cNvSpPr>
          <p:nvPr>
            <p:ph idx="1"/>
          </p:nvPr>
        </p:nvSpPr>
        <p:spPr/>
        <p:txBody>
          <a:bodyPr/>
          <a:lstStyle/>
          <a:p>
            <a:r>
              <a:rPr lang="en-US" dirty="0" smtClean="0"/>
              <a:t>Abdominal distension </a:t>
            </a:r>
          </a:p>
          <a:p>
            <a:endParaRPr lang="en-US" dirty="0"/>
          </a:p>
          <a:p>
            <a:pPr marL="0" indent="0">
              <a:buNone/>
            </a:pPr>
            <a:r>
              <a:rPr lang="en-US" dirty="0" smtClean="0"/>
              <a:t>Lactose                                      CO2 (Distension)</a:t>
            </a:r>
          </a:p>
          <a:p>
            <a:pPr marL="0" indent="0">
              <a:buNone/>
            </a:pPr>
            <a:endParaRPr lang="en-US" dirty="0" smtClean="0"/>
          </a:p>
          <a:p>
            <a:r>
              <a:rPr lang="en-US" dirty="0" smtClean="0"/>
              <a:t>Diarrhea </a:t>
            </a:r>
          </a:p>
          <a:p>
            <a:pPr marL="0" indent="0">
              <a:buNone/>
            </a:pPr>
            <a:r>
              <a:rPr lang="en-US" dirty="0" smtClean="0"/>
              <a:t>CO2 + H2O = Carbonic acid (Diarrhea) </a:t>
            </a:r>
          </a:p>
          <a:p>
            <a:pPr marL="0" indent="0">
              <a:buNone/>
            </a:pPr>
            <a:endParaRPr lang="en-US" dirty="0"/>
          </a:p>
        </p:txBody>
      </p:sp>
      <p:sp>
        <p:nvSpPr>
          <p:cNvPr id="4" name="Right Arrow 3"/>
          <p:cNvSpPr/>
          <p:nvPr/>
        </p:nvSpPr>
        <p:spPr>
          <a:xfrm>
            <a:off x="2618509" y="2591233"/>
            <a:ext cx="1967345" cy="9421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Fermentation</a:t>
            </a:r>
            <a:endParaRPr lang="en-US" dirty="0"/>
          </a:p>
        </p:txBody>
      </p:sp>
    </p:spTree>
    <p:extLst>
      <p:ext uri="{BB962C8B-B14F-4D97-AF65-F5344CB8AC3E}">
        <p14:creationId xmlns:p14="http://schemas.microsoft.com/office/powerpoint/2010/main" val="763290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a:xfrm>
            <a:off x="1094508" y="1825625"/>
            <a:ext cx="6691747" cy="2926484"/>
          </a:xfrm>
        </p:spPr>
        <p:txBody>
          <a:bodyPr/>
          <a:lstStyle/>
          <a:p>
            <a:r>
              <a:rPr lang="en-US" dirty="0" smtClean="0"/>
              <a:t>Lactose free milk</a:t>
            </a:r>
          </a:p>
          <a:p>
            <a:r>
              <a:rPr lang="en-US" dirty="0" smtClean="0"/>
              <a:t>Drugs containing lactose enzyme</a:t>
            </a:r>
            <a:endParaRPr lang="en-US" dirty="0"/>
          </a:p>
        </p:txBody>
      </p:sp>
      <p:pic>
        <p:nvPicPr>
          <p:cNvPr id="3074" name="Picture 2" descr="Image result for lactose free milk"/>
          <p:cNvPicPr>
            <a:picLocks noChangeAspect="1" noChangeArrowheads="1"/>
          </p:cNvPicPr>
          <p:nvPr/>
        </p:nvPicPr>
        <p:blipFill rotWithShape="1">
          <a:blip r:embed="rId2">
            <a:extLst>
              <a:ext uri="{28A0092B-C50C-407E-A947-70E740481C1C}">
                <a14:useLocalDpi xmlns:a14="http://schemas.microsoft.com/office/drawing/2010/main" val="0"/>
              </a:ext>
            </a:extLst>
          </a:blip>
          <a:srcRect l="28630" t="6441" r="28510" b="-262"/>
          <a:stretch/>
        </p:blipFill>
        <p:spPr bwMode="auto">
          <a:xfrm>
            <a:off x="9781309" y="133500"/>
            <a:ext cx="2272145" cy="497378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drugs with lactose enzyme"/>
          <p:cNvPicPr>
            <a:picLocks noChangeAspect="1" noChangeArrowheads="1"/>
          </p:cNvPicPr>
          <p:nvPr/>
        </p:nvPicPr>
        <p:blipFill rotWithShape="1">
          <a:blip r:embed="rId3">
            <a:extLst>
              <a:ext uri="{28A0092B-C50C-407E-A947-70E740481C1C}">
                <a14:useLocalDpi xmlns:a14="http://schemas.microsoft.com/office/drawing/2010/main" val="0"/>
              </a:ext>
            </a:extLst>
          </a:blip>
          <a:srcRect t="23437" r="395" b="21634"/>
          <a:stretch/>
        </p:blipFill>
        <p:spPr bwMode="auto">
          <a:xfrm>
            <a:off x="1818121" y="3780710"/>
            <a:ext cx="4167042" cy="229797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mage result for drugs with lactose enzyme"/>
          <p:cNvPicPr>
            <a:picLocks noChangeAspect="1" noChangeArrowheads="1"/>
          </p:cNvPicPr>
          <p:nvPr/>
        </p:nvPicPr>
        <p:blipFill rotWithShape="1">
          <a:blip r:embed="rId4">
            <a:extLst>
              <a:ext uri="{28A0092B-C50C-407E-A947-70E740481C1C}">
                <a14:useLocalDpi xmlns:a14="http://schemas.microsoft.com/office/drawing/2010/main" val="0"/>
              </a:ext>
            </a:extLst>
          </a:blip>
          <a:srcRect l="23670" t="2911" r="22655" b="8996"/>
          <a:stretch/>
        </p:blipFill>
        <p:spPr bwMode="auto">
          <a:xfrm>
            <a:off x="6708775" y="365125"/>
            <a:ext cx="2889409" cy="4742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210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Lactose Intolerance Case</a:t>
            </a:r>
            <a:endParaRPr lang="en-US" b="1" dirty="0"/>
          </a:p>
        </p:txBody>
      </p:sp>
      <p:sp>
        <p:nvSpPr>
          <p:cNvPr id="3" name="Content Placeholder 2"/>
          <p:cNvSpPr>
            <a:spLocks noGrp="1"/>
          </p:cNvSpPr>
          <p:nvPr>
            <p:ph idx="1"/>
          </p:nvPr>
        </p:nvSpPr>
        <p:spPr/>
        <p:txBody>
          <a:bodyPr/>
          <a:lstStyle/>
          <a:p>
            <a:r>
              <a:rPr lang="en-US" dirty="0" smtClean="0"/>
              <a:t>- A mother visited the pediatrician complaining that her </a:t>
            </a:r>
            <a:r>
              <a:rPr lang="en-US" dirty="0" smtClean="0">
                <a:solidFill>
                  <a:srgbClr val="FF0000"/>
                </a:solidFill>
              </a:rPr>
              <a:t>one- week- old child infant </a:t>
            </a:r>
            <a:r>
              <a:rPr lang="en-US" dirty="0" smtClean="0"/>
              <a:t>is suffering from </a:t>
            </a:r>
            <a:r>
              <a:rPr lang="en-US" dirty="0" smtClean="0">
                <a:solidFill>
                  <a:srgbClr val="FF0000"/>
                </a:solidFill>
              </a:rPr>
              <a:t>abdominal distension </a:t>
            </a:r>
            <a:r>
              <a:rPr lang="en-US" dirty="0" smtClean="0"/>
              <a:t>and </a:t>
            </a:r>
            <a:r>
              <a:rPr lang="en-US" dirty="0" smtClean="0">
                <a:solidFill>
                  <a:srgbClr val="FF0000"/>
                </a:solidFill>
              </a:rPr>
              <a:t>diarrhea.</a:t>
            </a:r>
            <a:r>
              <a:rPr lang="en-US" dirty="0" smtClean="0"/>
              <a:t> The attacks occurred shortly </a:t>
            </a:r>
            <a:r>
              <a:rPr lang="en-US" dirty="0" smtClean="0">
                <a:solidFill>
                  <a:srgbClr val="FF0000"/>
                </a:solidFill>
              </a:rPr>
              <a:t>after breast- feeding</a:t>
            </a:r>
            <a:r>
              <a:rPr lang="en-US" dirty="0" smtClean="0"/>
              <a:t>. </a:t>
            </a:r>
          </a:p>
          <a:p>
            <a:r>
              <a:rPr lang="en-US" dirty="0" smtClean="0"/>
              <a:t>a-What would the possible cause for such case? </a:t>
            </a:r>
          </a:p>
          <a:p>
            <a:endParaRPr lang="en-US" dirty="0" smtClean="0"/>
          </a:p>
          <a:p>
            <a:r>
              <a:rPr lang="en-US" dirty="0" smtClean="0"/>
              <a:t>b- How could these attacks be prevented?</a:t>
            </a:r>
          </a:p>
          <a:p>
            <a:endParaRPr lang="en-US" dirty="0"/>
          </a:p>
          <a:p>
            <a:pPr marL="0" indent="0">
              <a:buNone/>
            </a:pPr>
            <a:endParaRPr lang="en-US" dirty="0" smtClean="0"/>
          </a:p>
          <a:p>
            <a:r>
              <a:rPr lang="en-US" dirty="0" smtClean="0"/>
              <a:t> c- Can the baby drink milk later on?</a:t>
            </a:r>
            <a:endParaRPr lang="en-US" dirty="0"/>
          </a:p>
        </p:txBody>
      </p:sp>
      <p:sp>
        <p:nvSpPr>
          <p:cNvPr id="4" name="Rectangle 3"/>
          <p:cNvSpPr/>
          <p:nvPr/>
        </p:nvSpPr>
        <p:spPr>
          <a:xfrm>
            <a:off x="1579418" y="3491345"/>
            <a:ext cx="3934691"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Lactose Intolerance</a:t>
            </a:r>
            <a:endParaRPr lang="en-US" sz="2800" b="1" dirty="0">
              <a:solidFill>
                <a:srgbClr val="FF0000"/>
              </a:solidFill>
            </a:endParaRPr>
          </a:p>
        </p:txBody>
      </p:sp>
      <p:sp>
        <p:nvSpPr>
          <p:cNvPr id="5" name="Rectangle 4"/>
          <p:cNvSpPr/>
          <p:nvPr/>
        </p:nvSpPr>
        <p:spPr>
          <a:xfrm>
            <a:off x="1468580" y="4749222"/>
            <a:ext cx="3934691"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Lactose free milk</a:t>
            </a:r>
            <a:endParaRPr lang="en-US" sz="2800" b="1" dirty="0">
              <a:solidFill>
                <a:srgbClr val="FF0000"/>
              </a:solidFill>
            </a:endParaRPr>
          </a:p>
        </p:txBody>
      </p:sp>
      <p:sp>
        <p:nvSpPr>
          <p:cNvPr id="6" name="Rectangle 5"/>
          <p:cNvSpPr/>
          <p:nvPr/>
        </p:nvSpPr>
        <p:spPr>
          <a:xfrm>
            <a:off x="1468581" y="6007100"/>
            <a:ext cx="9739746"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Yes he can, by giving the baby a drug containing lactase enzyme</a:t>
            </a:r>
            <a:endParaRPr lang="en-US" sz="2800" b="1" dirty="0">
              <a:solidFill>
                <a:srgbClr val="FF0000"/>
              </a:solidFill>
            </a:endParaRPr>
          </a:p>
        </p:txBody>
      </p:sp>
    </p:spTree>
    <p:extLst>
      <p:ext uri="{BB962C8B-B14F-4D97-AF65-F5344CB8AC3E}">
        <p14:creationId xmlns:p14="http://schemas.microsoft.com/office/powerpoint/2010/main" val="235039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4909" y="256929"/>
            <a:ext cx="6365771" cy="475841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4890654"/>
            <a:ext cx="12192000" cy="1967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rgbClr val="FF0000"/>
                </a:solidFill>
              </a:rPr>
              <a:t>H2O2              H2O + O (free radical) </a:t>
            </a:r>
            <a:endParaRPr lang="en-US" sz="3600" dirty="0">
              <a:solidFill>
                <a:srgbClr val="FF0000"/>
              </a:solidFill>
            </a:endParaRPr>
          </a:p>
        </p:txBody>
      </p:sp>
      <p:cxnSp>
        <p:nvCxnSpPr>
          <p:cNvPr id="6" name="Straight Arrow Connector 5"/>
          <p:cNvCxnSpPr/>
          <p:nvPr/>
        </p:nvCxnSpPr>
        <p:spPr>
          <a:xfrm>
            <a:off x="4031673" y="5874327"/>
            <a:ext cx="1052945" cy="1385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Elbow Connector 7"/>
          <p:cNvCxnSpPr/>
          <p:nvPr/>
        </p:nvCxnSpPr>
        <p:spPr>
          <a:xfrm rot="16200000" flipV="1">
            <a:off x="1461262" y="3948546"/>
            <a:ext cx="2604654" cy="609600"/>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9" name="Rectangle 8"/>
          <p:cNvSpPr/>
          <p:nvPr/>
        </p:nvSpPr>
        <p:spPr>
          <a:xfrm>
            <a:off x="346364" y="256929"/>
            <a:ext cx="3948545" cy="2379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H2O2 can be found in Egyptian beans, Anti malarial drugs, Aspirin , Sulfonamide</a:t>
            </a:r>
            <a:endParaRPr lang="en-US" sz="2400" b="1" dirty="0">
              <a:solidFill>
                <a:srgbClr val="FF0000"/>
              </a:solidFill>
            </a:endParaRPr>
          </a:p>
        </p:txBody>
      </p:sp>
    </p:spTree>
    <p:extLst>
      <p:ext uri="{BB962C8B-B14F-4D97-AF65-F5344CB8AC3E}">
        <p14:creationId xmlns:p14="http://schemas.microsoft.com/office/powerpoint/2010/main" val="4190310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does the body defeat H2O2?</a:t>
            </a:r>
            <a:endParaRPr lang="en-US" b="1" dirty="0"/>
          </a:p>
        </p:txBody>
      </p:sp>
      <p:sp>
        <p:nvSpPr>
          <p:cNvPr id="3" name="Content Placeholder 2"/>
          <p:cNvSpPr>
            <a:spLocks noGrp="1"/>
          </p:cNvSpPr>
          <p:nvPr>
            <p:ph idx="1"/>
          </p:nvPr>
        </p:nvSpPr>
        <p:spPr>
          <a:xfrm>
            <a:off x="616526" y="1690688"/>
            <a:ext cx="11062855" cy="4351338"/>
          </a:xfrm>
        </p:spPr>
        <p:txBody>
          <a:bodyPr/>
          <a:lstStyle/>
          <a:p>
            <a:r>
              <a:rPr lang="en-US" dirty="0" smtClean="0"/>
              <a:t>H2O2                                        2H2O + Oxidized glutathione</a:t>
            </a:r>
          </a:p>
          <a:p>
            <a:endParaRPr lang="en-US" dirty="0"/>
          </a:p>
          <a:p>
            <a:r>
              <a:rPr lang="en-US" dirty="0" smtClean="0"/>
              <a:t>Oxidized glutathione  + NADPH                                    Reduced glutathione</a:t>
            </a:r>
          </a:p>
          <a:p>
            <a:endParaRPr lang="en-US" dirty="0"/>
          </a:p>
          <a:p>
            <a:r>
              <a:rPr lang="en-US" dirty="0" smtClean="0"/>
              <a:t>What is the difference between NADP and NAD? </a:t>
            </a:r>
          </a:p>
          <a:p>
            <a:endParaRPr lang="en-US" dirty="0"/>
          </a:p>
          <a:p>
            <a:endParaRPr lang="en-US" dirty="0"/>
          </a:p>
        </p:txBody>
      </p:sp>
      <p:sp>
        <p:nvSpPr>
          <p:cNvPr id="4" name="Right Arrow 3"/>
          <p:cNvSpPr/>
          <p:nvPr/>
        </p:nvSpPr>
        <p:spPr>
          <a:xfrm>
            <a:off x="1884219" y="1469015"/>
            <a:ext cx="3006436" cy="9139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rgbClr val="FF0000"/>
                </a:solidFill>
              </a:rPr>
              <a:t>Glutathion</a:t>
            </a:r>
            <a:r>
              <a:rPr lang="en-US" b="1" dirty="0" smtClean="0">
                <a:solidFill>
                  <a:srgbClr val="FF0000"/>
                </a:solidFill>
              </a:rPr>
              <a:t> Peroxidase</a:t>
            </a:r>
            <a:endParaRPr lang="en-US" b="1" dirty="0">
              <a:solidFill>
                <a:srgbClr val="FF0000"/>
              </a:solidFill>
            </a:endParaRPr>
          </a:p>
        </p:txBody>
      </p:sp>
      <p:sp>
        <p:nvSpPr>
          <p:cNvPr id="6" name="Right Arrow 5"/>
          <p:cNvSpPr/>
          <p:nvPr/>
        </p:nvSpPr>
        <p:spPr>
          <a:xfrm>
            <a:off x="5541819" y="2552774"/>
            <a:ext cx="2673927" cy="875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rgbClr val="FF0000"/>
                </a:solidFill>
              </a:rPr>
              <a:t>Glutathion</a:t>
            </a:r>
            <a:r>
              <a:rPr lang="en-US" b="1" dirty="0" smtClean="0">
                <a:solidFill>
                  <a:srgbClr val="FF0000"/>
                </a:solidFill>
              </a:rPr>
              <a:t> Reductase</a:t>
            </a:r>
            <a:endParaRPr lang="en-US" b="1" dirty="0">
              <a:solidFill>
                <a:srgbClr val="FF0000"/>
              </a:solidFill>
            </a:endParaRPr>
          </a:p>
        </p:txBody>
      </p:sp>
    </p:spTree>
    <p:extLst>
      <p:ext uri="{BB962C8B-B14F-4D97-AF65-F5344CB8AC3E}">
        <p14:creationId xmlns:p14="http://schemas.microsoft.com/office/powerpoint/2010/main" val="266337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HMP Shunt (for Free radical Scavenging)  </a:t>
            </a:r>
            <a:endParaRPr lang="en-US" b="1" dirty="0"/>
          </a:p>
        </p:txBody>
      </p:sp>
      <p:sp>
        <p:nvSpPr>
          <p:cNvPr id="5" name="Rectangle 4"/>
          <p:cNvSpPr/>
          <p:nvPr/>
        </p:nvSpPr>
        <p:spPr>
          <a:xfrm>
            <a:off x="3325092" y="1420524"/>
            <a:ext cx="4461164" cy="540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Glucose 6 Phosphate</a:t>
            </a:r>
            <a:endParaRPr lang="en-US" sz="2800" b="1" dirty="0"/>
          </a:p>
        </p:txBody>
      </p:sp>
      <p:sp>
        <p:nvSpPr>
          <p:cNvPr id="6" name="Down Arrow 5"/>
          <p:cNvSpPr/>
          <p:nvPr/>
        </p:nvSpPr>
        <p:spPr>
          <a:xfrm>
            <a:off x="3325092" y="2078182"/>
            <a:ext cx="4461164" cy="3047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lumMod val="85000"/>
                    <a:lumOff val="15000"/>
                  </a:schemeClr>
                </a:solidFill>
              </a:rPr>
              <a:t>Glucose 6 Phosphate dehydrogenase</a:t>
            </a:r>
          </a:p>
          <a:p>
            <a:pPr algn="ctr"/>
            <a:r>
              <a:rPr lang="en-US" sz="2400" b="1" dirty="0" smtClean="0">
                <a:solidFill>
                  <a:schemeClr val="tx1">
                    <a:lumMod val="85000"/>
                    <a:lumOff val="15000"/>
                  </a:schemeClr>
                </a:solidFill>
              </a:rPr>
              <a:t>(G6PD)</a:t>
            </a:r>
            <a:endParaRPr lang="en-US" sz="2400" b="1" dirty="0">
              <a:solidFill>
                <a:schemeClr val="tx1">
                  <a:lumMod val="85000"/>
                  <a:lumOff val="15000"/>
                </a:schemeClr>
              </a:solidFill>
            </a:endParaRPr>
          </a:p>
        </p:txBody>
      </p:sp>
      <p:sp>
        <p:nvSpPr>
          <p:cNvPr id="8" name="Rectangle 7"/>
          <p:cNvSpPr/>
          <p:nvPr/>
        </p:nvSpPr>
        <p:spPr>
          <a:xfrm>
            <a:off x="3027220" y="5243511"/>
            <a:ext cx="5056908" cy="935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Ribose 5 Phosphate + CO2 </a:t>
            </a:r>
            <a:r>
              <a:rPr lang="en-US" sz="2400" b="1" dirty="0" smtClean="0">
                <a:solidFill>
                  <a:srgbClr val="FF0000"/>
                </a:solidFill>
              </a:rPr>
              <a:t>+ NADPH</a:t>
            </a:r>
            <a:endParaRPr lang="en-US" sz="2400" b="1" dirty="0">
              <a:solidFill>
                <a:srgbClr val="FF0000"/>
              </a:solidFill>
            </a:endParaRPr>
          </a:p>
        </p:txBody>
      </p:sp>
      <p:cxnSp>
        <p:nvCxnSpPr>
          <p:cNvPr id="9" name="Elbow Connector 8"/>
          <p:cNvCxnSpPr/>
          <p:nvPr/>
        </p:nvCxnSpPr>
        <p:spPr>
          <a:xfrm flipV="1">
            <a:off x="7786256" y="4717038"/>
            <a:ext cx="1427019" cy="1052946"/>
          </a:xfrm>
          <a:prstGeom prst="bentConnector3">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0" name="Oval 9"/>
          <p:cNvSpPr/>
          <p:nvPr/>
        </p:nvSpPr>
        <p:spPr>
          <a:xfrm>
            <a:off x="9213275" y="2272145"/>
            <a:ext cx="2964873" cy="37407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Then NDPH will regenerate the reduce glutathione to defeat H2O2</a:t>
            </a:r>
            <a:endParaRPr lang="en-US" sz="2400" b="1" dirty="0">
              <a:solidFill>
                <a:srgbClr val="FF0000"/>
              </a:solidFill>
            </a:endParaRPr>
          </a:p>
        </p:txBody>
      </p:sp>
      <p:sp>
        <p:nvSpPr>
          <p:cNvPr id="11" name="Multiply 10"/>
          <p:cNvSpPr/>
          <p:nvPr/>
        </p:nvSpPr>
        <p:spPr>
          <a:xfrm>
            <a:off x="3574473" y="2078182"/>
            <a:ext cx="3962401" cy="212623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375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676</Words>
  <Application>Microsoft Office PowerPoint</Application>
  <PresentationFormat>Widescreen</PresentationFormat>
  <Paragraphs>90</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Biochemistry Department Faculty of Dentistry </vt:lpstr>
      <vt:lpstr>PowerPoint Presentation</vt:lpstr>
      <vt:lpstr>Lactose Intolerance= lactase enzyme deficiency </vt:lpstr>
      <vt:lpstr>Lactose Intolerance symptoms </vt:lpstr>
      <vt:lpstr>Treatment</vt:lpstr>
      <vt:lpstr>Lactose Intolerance Case</vt:lpstr>
      <vt:lpstr>PowerPoint Presentation</vt:lpstr>
      <vt:lpstr>How does the body defeat H2O2?</vt:lpstr>
      <vt:lpstr>HMP Shunt (for Free radical Scavenging)  </vt:lpstr>
      <vt:lpstr>G6PD deficiency</vt:lpstr>
      <vt:lpstr>Favism Cases</vt:lpstr>
      <vt:lpstr>PowerPoint Presentation</vt:lpstr>
      <vt:lpstr>PowerPoint Presentation</vt:lpstr>
      <vt:lpstr>von Gierke disease</vt:lpstr>
      <vt:lpstr>von Gierke disease</vt:lpstr>
      <vt:lpstr>von Gierke disease symptoms </vt:lpstr>
      <vt:lpstr>von Gierke disease cases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toshiba</dc:creator>
  <cp:lastModifiedBy>toshiba</cp:lastModifiedBy>
  <cp:revision>22</cp:revision>
  <dcterms:created xsi:type="dcterms:W3CDTF">2019-03-10T15:29:36Z</dcterms:created>
  <dcterms:modified xsi:type="dcterms:W3CDTF">2019-03-10T17:08:00Z</dcterms:modified>
</cp:coreProperties>
</file>