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9"/>
    <a:srgbClr val="5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62E4-FD85-4D72-A106-25E61025152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24A-A7EC-4B99-B1F2-2078A718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159" b="2875"/>
          <a:stretch/>
        </p:blipFill>
        <p:spPr>
          <a:xfrm>
            <a:off x="-1" y="-16778"/>
            <a:ext cx="8934995" cy="688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2892" y="3233734"/>
            <a:ext cx="6509306" cy="1105430"/>
          </a:xfrm>
        </p:spPr>
        <p:txBody>
          <a:bodyPr anchor="b">
            <a:normAutofit/>
          </a:bodyPr>
          <a:lstStyle>
            <a:lvl1pPr algn="l">
              <a:defRPr sz="5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pPr algn="ctr"/>
            <a:r>
              <a:rPr lang="en-US" sz="7200" dirty="0">
                <a:solidFill>
                  <a:srgbClr val="102346"/>
                </a:solidFill>
                <a:latin typeface="Egypt505"/>
                <a:cs typeface="Hacen Tunisia Bold" pitchFamily="2" charset="-78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2891" y="4419336"/>
            <a:ext cx="62822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Student Name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ID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Presented to: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36" y="-2755041"/>
            <a:ext cx="5591497" cy="7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445" y="-353077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66917" r="24009" b="23369"/>
          <a:stretch/>
        </p:blipFill>
        <p:spPr>
          <a:xfrm>
            <a:off x="3889985" y="5658464"/>
            <a:ext cx="4640827" cy="1199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14928D-12AC-4080-BD2A-7745F5A3A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52375" y="3317965"/>
            <a:ext cx="5304661" cy="915128"/>
          </a:xfrm>
          <a:prstGeom prst="rect">
            <a:avLst/>
          </a:prstGeom>
          <a:solidFill>
            <a:srgbClr val="102346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9954"/>
          <a:stretch/>
        </p:blipFill>
        <p:spPr>
          <a:xfrm>
            <a:off x="3678601" y="339634"/>
            <a:ext cx="4852211" cy="263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65314" y="0"/>
            <a:ext cx="58652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Presentation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394440" cy="4564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8908"/>
            <a:ext cx="5378245" cy="25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760" y="365124"/>
            <a:ext cx="11394440" cy="623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1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062B49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6540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7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5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61817"/>
            <a:ext cx="4657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4783" r="1181" b="33070"/>
          <a:stretch/>
        </p:blipFill>
        <p:spPr>
          <a:xfrm>
            <a:off x="-66333" y="-224412"/>
            <a:ext cx="12258333" cy="708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10118"/>
            <a:ext cx="4831688" cy="615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52251" y="-104502"/>
            <a:ext cx="5865221" cy="694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01410"/>
            <a:ext cx="4831688" cy="6156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089218" y="2911568"/>
            <a:ext cx="5947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848"/>
                </a:solidFill>
                <a:latin typeface="Hacen Extender" panose="02000000000000000000" pitchFamily="2" charset="-78"/>
                <a:ea typeface="+mj-ea"/>
                <a:cs typeface="Hacen Extender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4406265" cy="1134094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591294"/>
            <a:ext cx="4406265" cy="4277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96968"/>
            <a:ext cx="4406265" cy="1075572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472540"/>
            <a:ext cx="4406265" cy="4396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800" y="-340495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>
              <a:defRPr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25625"/>
            <a:ext cx="1139444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BC9-5835-405D-BEFB-7FABD3D4066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CF2E-B958-4569-AB66-E41069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0" y="4258236"/>
            <a:ext cx="6675120" cy="1667076"/>
          </a:xfrm>
        </p:spPr>
        <p:txBody>
          <a:bodyPr>
            <a:noAutofit/>
          </a:bodyPr>
          <a:lstStyle/>
          <a:p>
            <a: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  <a:t>Lipids Metabolism  II</a:t>
            </a:r>
            <a:b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By: Dr Samar Elkhateeb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lecturer of </a:t>
            </a:r>
            <a: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  <a:t>B</a:t>
            </a: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iochemistry and Genetics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Smaged@msa.edu.eg</a:t>
            </a:r>
            <a: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  <a:t/>
            </a:r>
            <a:b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29C9C5-F831-4C46-B777-19B6B2ED01EF}"/>
              </a:ext>
            </a:extLst>
          </p:cNvPr>
          <p:cNvSpPr txBox="1"/>
          <p:nvPr/>
        </p:nvSpPr>
        <p:spPr>
          <a:xfrm>
            <a:off x="6732494" y="1556292"/>
            <a:ext cx="5000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62B49"/>
                </a:solidFill>
              </a:rPr>
              <a:t>Biochemistry Department </a:t>
            </a:r>
            <a:r>
              <a:rPr lang="en-US" sz="2000" b="1" smtClean="0">
                <a:solidFill>
                  <a:srgbClr val="062B49"/>
                </a:solidFill>
              </a:rPr>
              <a:t>(SGS246) </a:t>
            </a:r>
            <a:endParaRPr lang="en-US" sz="2000" b="1" dirty="0">
              <a:solidFill>
                <a:srgbClr val="062B4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0F1CBF-9E6C-6ED5-9095-DA0687B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6" y="35878"/>
            <a:ext cx="12931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Apoproteins</a:t>
            </a:r>
            <a:r>
              <a:rPr lang="en-US" dirty="0"/>
              <a:t> (</a:t>
            </a:r>
            <a:r>
              <a:rPr lang="en-US" dirty="0" err="1"/>
              <a:t>Apolipoproteins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Classes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, B, C, D, </a:t>
            </a:r>
            <a:r>
              <a:rPr lang="en-US" dirty="0" smtClean="0"/>
              <a:t>E  </a:t>
            </a:r>
            <a:r>
              <a:rPr lang="en-US" dirty="0"/>
              <a:t>are </a:t>
            </a:r>
            <a:r>
              <a:rPr lang="en-US" dirty="0" smtClean="0"/>
              <a:t>major </a:t>
            </a:r>
            <a:r>
              <a:rPr lang="en-US" dirty="0" smtClean="0"/>
              <a:t>classes </a:t>
            </a:r>
          </a:p>
          <a:p>
            <a:pPr marL="0" indent="0">
              <a:buNone/>
            </a:pPr>
            <a:r>
              <a:rPr lang="en-US" dirty="0" smtClean="0"/>
              <a:t>F,M are the minor classes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Subclasses: </a:t>
            </a:r>
            <a:r>
              <a:rPr lang="en-US" dirty="0" err="1"/>
              <a:t>apo</a:t>
            </a:r>
            <a:r>
              <a:rPr lang="en-US" dirty="0"/>
              <a:t> A-1, </a:t>
            </a:r>
            <a:r>
              <a:rPr lang="en-US" dirty="0" err="1"/>
              <a:t>apo</a:t>
            </a:r>
            <a:r>
              <a:rPr lang="en-US" dirty="0"/>
              <a:t> C-II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Functions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Provide recognition sites for cell-surface receptors.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/>
              <a:t>. Serve as activators or coenzymes for enzymes involved in lipoprotein metabolism.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/>
              <a:t>. Some of the </a:t>
            </a:r>
            <a:r>
              <a:rPr lang="en-US" dirty="0" err="1"/>
              <a:t>apolipoproteins</a:t>
            </a:r>
            <a:r>
              <a:rPr lang="en-US" dirty="0"/>
              <a:t> are required as essential structural components of the particles and cannot be removed, while others are transferred freely between lipoproteins.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04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620"/>
            <a:ext cx="1139444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Metabolism of Chylomicrons (exogenous lipids)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Site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intestinal mucosal cells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Function</a:t>
            </a:r>
            <a:r>
              <a:rPr lang="en-US" dirty="0"/>
              <a:t>: carry dietary TAG, cholesterol, fat-soluble vitamins, cholesterol esters in addition to lipids made in intestinal cells to peripheral </a:t>
            </a:r>
            <a:r>
              <a:rPr lang="en-US" dirty="0" smtClean="0"/>
              <a:t>tissues</a:t>
            </a:r>
          </a:p>
          <a:p>
            <a:pPr marL="0" indent="0">
              <a:buNone/>
            </a:pPr>
            <a:r>
              <a:rPr lang="en-US" b="1" dirty="0"/>
              <a:t>Assembly of chylomicrons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The enzymes involved in triacylglycerol, cholesterol, and phospholipid synthesis are located </a:t>
            </a:r>
            <a:r>
              <a:rPr lang="en-US" b="1" dirty="0"/>
              <a:t>in the smooth ER. </a:t>
            </a:r>
          </a:p>
          <a:p>
            <a:r>
              <a:rPr lang="en-US" dirty="0" smtClean="0"/>
              <a:t>Assembly </a:t>
            </a:r>
            <a:r>
              <a:rPr lang="en-US" dirty="0"/>
              <a:t>of the </a:t>
            </a:r>
            <a:r>
              <a:rPr lang="en-US" b="1" dirty="0" err="1"/>
              <a:t>apolipoproteins</a:t>
            </a:r>
            <a:r>
              <a:rPr lang="en-US" b="1" dirty="0"/>
              <a:t> and lipid</a:t>
            </a:r>
            <a:r>
              <a:rPr lang="en-US" dirty="0"/>
              <a:t> into chylomicrons requires </a:t>
            </a:r>
            <a:r>
              <a:rPr lang="en-US" b="1" dirty="0"/>
              <a:t>microsomal triacylglycerol transfer </a:t>
            </a:r>
            <a:r>
              <a:rPr lang="en-US" b="1" dirty="0" smtClean="0"/>
              <a:t>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Metabolism of VLDL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Site </a:t>
            </a:r>
            <a:r>
              <a:rPr lang="en-US" b="1" dirty="0"/>
              <a:t>of production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Liver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Function</a:t>
            </a:r>
            <a:r>
              <a:rPr lang="en-US" dirty="0"/>
              <a:t>: carry endogenously synthesized lipids (mainly TAG) from liver to peripheral </a:t>
            </a:r>
            <a:r>
              <a:rPr lang="en-US" dirty="0" smtClean="0"/>
              <a:t>tissues</a:t>
            </a:r>
          </a:p>
        </p:txBody>
      </p:sp>
    </p:spTree>
    <p:extLst>
      <p:ext uri="{BB962C8B-B14F-4D97-AF65-F5344CB8AC3E}">
        <p14:creationId xmlns:p14="http://schemas.microsoft.com/office/powerpoint/2010/main" val="10493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 Release of VLDL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VLDLs are secreted directly into the blood from the liver as nascent VLDL particles containing </a:t>
            </a:r>
            <a:r>
              <a:rPr lang="en-US" dirty="0" err="1"/>
              <a:t>apolipoprotein</a:t>
            </a:r>
            <a:r>
              <a:rPr lang="en-US" dirty="0"/>
              <a:t> B-100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2- </a:t>
            </a:r>
            <a:r>
              <a:rPr lang="en-US" b="1" dirty="0"/>
              <a:t>Modification of circulating VLDL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VLDLs pass through the circulation, triacylglycerol is degraded by </a:t>
            </a:r>
            <a:r>
              <a:rPr lang="en-US" b="1" dirty="0">
                <a:solidFill>
                  <a:srgbClr val="FF0000"/>
                </a:solidFill>
              </a:rPr>
              <a:t>lipoprotein </a:t>
            </a:r>
            <a:r>
              <a:rPr lang="en-US" b="1" dirty="0" smtClean="0">
                <a:solidFill>
                  <a:srgbClr val="FF0000"/>
                </a:solidFill>
              </a:rPr>
              <a:t>lipase (LPL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causing the VLDL to decrease in size and become </a:t>
            </a:r>
            <a:r>
              <a:rPr lang="en-US" b="1" dirty="0">
                <a:solidFill>
                  <a:srgbClr val="FF0000"/>
                </a:solidFill>
              </a:rPr>
              <a:t>denser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Finally</a:t>
            </a:r>
            <a:r>
              <a:rPr lang="en-US" dirty="0"/>
              <a:t>, </a:t>
            </a:r>
            <a:r>
              <a:rPr lang="en-US" dirty="0" err="1"/>
              <a:t>triacylglycerols</a:t>
            </a:r>
            <a:r>
              <a:rPr lang="en-US" dirty="0"/>
              <a:t> are transferred from VLDL to HDL in an exchange reaction that transfers </a:t>
            </a:r>
            <a:r>
              <a:rPr lang="en-US" dirty="0" err="1"/>
              <a:t>cholesteryl</a:t>
            </a:r>
            <a:r>
              <a:rPr lang="en-US" dirty="0"/>
              <a:t> esters from HDL to </a:t>
            </a:r>
            <a:r>
              <a:rPr lang="en-US" dirty="0" smtClean="0"/>
              <a:t>VLDL.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exchange is accomplished by </a:t>
            </a:r>
            <a:r>
              <a:rPr lang="en-US" b="1" dirty="0" err="1">
                <a:solidFill>
                  <a:srgbClr val="FF0000"/>
                </a:solidFill>
              </a:rPr>
              <a:t>cholesteryl</a:t>
            </a:r>
            <a:r>
              <a:rPr lang="en-US" b="1" dirty="0">
                <a:solidFill>
                  <a:srgbClr val="FF0000"/>
                </a:solidFill>
              </a:rPr>
              <a:t> ester transfer protein</a:t>
            </a:r>
          </a:p>
        </p:txBody>
      </p:sp>
    </p:spTree>
    <p:extLst>
      <p:ext uri="{BB962C8B-B14F-4D97-AF65-F5344CB8AC3E}">
        <p14:creationId xmlns:p14="http://schemas.microsoft.com/office/powerpoint/2010/main" val="248752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37" y="2010911"/>
            <a:ext cx="11394440" cy="45643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3- Production of LDL from VLDL: </a:t>
            </a:r>
            <a:endParaRPr lang="en-US" b="1" dirty="0" smtClean="0"/>
          </a:p>
          <a:p>
            <a:r>
              <a:rPr lang="en-US" b="1" dirty="0"/>
              <a:t>In peripheral tissues, </a:t>
            </a:r>
            <a:r>
              <a:rPr lang="en-US" dirty="0"/>
              <a:t>VLDL-TAG are digested by </a:t>
            </a:r>
            <a:r>
              <a:rPr lang="en-US" b="1" dirty="0"/>
              <a:t>LPL</a:t>
            </a:r>
            <a:r>
              <a:rPr lang="en-US" dirty="0"/>
              <a:t>, and VLDL is converted to </a:t>
            </a:r>
            <a:r>
              <a:rPr lang="en-US" b="1" dirty="0" smtClean="0"/>
              <a:t>LDL</a:t>
            </a:r>
            <a:r>
              <a:rPr lang="en-US" dirty="0" smtClean="0"/>
              <a:t> </a:t>
            </a:r>
            <a:r>
              <a:rPr lang="en-US" dirty="0"/>
              <a:t>(intermediate density lipoprotein). 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DL </a:t>
            </a:r>
            <a:r>
              <a:rPr lang="en-US" dirty="0"/>
              <a:t>either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returns </a:t>
            </a:r>
            <a:r>
              <a:rPr lang="en-US" dirty="0"/>
              <a:t>to the liver, is taken up by endocytosis by </a:t>
            </a:r>
            <a:r>
              <a:rPr lang="en-US" dirty="0" err="1"/>
              <a:t>apo</a:t>
            </a:r>
            <a:r>
              <a:rPr lang="en-US" dirty="0"/>
              <a:t> E receptor, and is degraded by </a:t>
            </a:r>
            <a:r>
              <a:rPr lang="en-US" dirty="0" err="1"/>
              <a:t>lysosomal</a:t>
            </a:r>
            <a:r>
              <a:rPr lang="en-US" dirty="0"/>
              <a:t> enzymes. </a:t>
            </a:r>
          </a:p>
          <a:p>
            <a:r>
              <a:rPr lang="en-US" dirty="0" smtClean="0"/>
              <a:t>Or </a:t>
            </a:r>
            <a:r>
              <a:rPr lang="en-US" dirty="0"/>
              <a:t>form LDL by further degradation. </a:t>
            </a:r>
          </a:p>
          <a:p>
            <a:pPr marL="0" indent="0">
              <a:buNone/>
            </a:pPr>
            <a:r>
              <a:rPr lang="en-US" dirty="0" smtClean="0"/>
              <a:t>(LDL </a:t>
            </a:r>
            <a:r>
              <a:rPr lang="en-US" dirty="0"/>
              <a:t>reacts with receptors on various cells and is digested by </a:t>
            </a:r>
            <a:r>
              <a:rPr lang="en-US" dirty="0" err="1"/>
              <a:t>lysosomal</a:t>
            </a:r>
            <a:r>
              <a:rPr lang="en-US" dirty="0"/>
              <a:t> enzymes.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9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Metabolism of LDL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Composition</a:t>
            </a:r>
            <a:r>
              <a:rPr lang="en-US" dirty="0" smtClean="0"/>
              <a:t>: </a:t>
            </a:r>
            <a:r>
              <a:rPr lang="en-US" dirty="0"/>
              <a:t>mainly cholesterol &amp; </a:t>
            </a:r>
            <a:r>
              <a:rPr lang="en-US" dirty="0" err="1"/>
              <a:t>cholesteryl</a:t>
            </a:r>
            <a:r>
              <a:rPr lang="en-US" dirty="0"/>
              <a:t> esters.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only </a:t>
            </a:r>
            <a:r>
              <a:rPr lang="en-US" dirty="0" err="1"/>
              <a:t>apoprotein</a:t>
            </a:r>
            <a:r>
              <a:rPr lang="en-US" dirty="0"/>
              <a:t> in LDL is </a:t>
            </a:r>
            <a:r>
              <a:rPr lang="en-US" b="1" dirty="0" err="1"/>
              <a:t>apo</a:t>
            </a:r>
            <a:r>
              <a:rPr lang="en-US" b="1" dirty="0"/>
              <a:t> B-100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Function</a:t>
            </a:r>
            <a:r>
              <a:rPr lang="en-US" dirty="0"/>
              <a:t>: transports cholesterol from the liver to peripheral </a:t>
            </a:r>
            <a:r>
              <a:rPr lang="en-US" dirty="0" smtClean="0"/>
              <a:t>tissues.</a:t>
            </a:r>
          </a:p>
        </p:txBody>
      </p:sp>
    </p:spTree>
    <p:extLst>
      <p:ext uri="{BB962C8B-B14F-4D97-AF65-F5344CB8AC3E}">
        <p14:creationId xmlns:p14="http://schemas.microsoft.com/office/powerpoint/2010/main" val="170145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Metabolism of </a:t>
            </a:r>
            <a:r>
              <a:rPr lang="en-US" b="1" dirty="0" smtClean="0">
                <a:solidFill>
                  <a:srgbClr val="FF0000"/>
                </a:solidFill>
              </a:rPr>
              <a:t>HDL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Site of production</a:t>
            </a:r>
            <a:r>
              <a:rPr lang="en-US" dirty="0"/>
              <a:t>: Liver and intestine.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Functions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HDL is a reservoir of </a:t>
            </a:r>
            <a:r>
              <a:rPr lang="en-US" b="1" dirty="0" err="1" smtClean="0"/>
              <a:t>apolipoproteins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It is a circulating reservoir of </a:t>
            </a:r>
            <a:r>
              <a:rPr lang="en-US" dirty="0" err="1"/>
              <a:t>apo</a:t>
            </a:r>
            <a:r>
              <a:rPr lang="en-US" dirty="0"/>
              <a:t> C-II </a:t>
            </a:r>
            <a:r>
              <a:rPr lang="en-US" dirty="0" smtClean="0"/>
              <a:t>and </a:t>
            </a:r>
            <a:r>
              <a:rPr lang="en-US" dirty="0" err="1"/>
              <a:t>apo</a:t>
            </a:r>
            <a:r>
              <a:rPr lang="en-US" dirty="0"/>
              <a:t> E </a:t>
            </a:r>
            <a:r>
              <a:rPr lang="en-US" dirty="0" smtClean="0"/>
              <a:t>.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9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D4B1D-D8BC-4CDD-0571-88DEBDD9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37" y="959155"/>
            <a:ext cx="1541430" cy="1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Ketone 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9620922" cy="4564352"/>
          </a:xfrm>
        </p:spPr>
        <p:txBody>
          <a:bodyPr/>
          <a:lstStyle/>
          <a:p>
            <a:r>
              <a:rPr lang="en-US" dirty="0" smtClean="0"/>
              <a:t>Ketone </a:t>
            </a:r>
            <a:r>
              <a:rPr lang="en-US" dirty="0"/>
              <a:t>bodies are acetone, acetoacetate and </a:t>
            </a:r>
            <a:r>
              <a:rPr lang="en-US" dirty="0" smtClean="0"/>
              <a:t>/or </a:t>
            </a:r>
            <a:r>
              <a:rPr lang="en-US" dirty="0"/>
              <a:t>3-hydroxybutyrate.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Importance </a:t>
            </a:r>
            <a:r>
              <a:rPr lang="en-US" b="1" dirty="0"/>
              <a:t>of ketone bodies: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They are transportable form of fatty acids as they are soluble in water (</a:t>
            </a:r>
            <a:r>
              <a:rPr lang="en-US" b="1" dirty="0">
                <a:solidFill>
                  <a:srgbClr val="FF0000"/>
                </a:solidFill>
              </a:rPr>
              <a:t>so don’t need carriers </a:t>
            </a:r>
            <a:r>
              <a:rPr lang="en-US" dirty="0"/>
              <a:t>in blood).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/>
              <a:t>Cardiac muscle and renal cortex use acetoacetate in preference to glucose.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• </a:t>
            </a:r>
            <a:r>
              <a:rPr lang="en-US" dirty="0"/>
              <a:t>Brain adapts to the utilization of acetoacetate in starvation &amp; diabetes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695" t="29823" r="12397" b="10718"/>
          <a:stretch/>
        </p:blipFill>
        <p:spPr>
          <a:xfrm>
            <a:off x="9902598" y="812753"/>
            <a:ext cx="1786841" cy="51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Ketone bodies 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036808" cy="4564352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Ketogenesis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fasting or diabetes, oxaloacetate is consumed to form glucose by the </a:t>
            </a:r>
            <a:r>
              <a:rPr lang="en-US" b="1" i="1" dirty="0" err="1"/>
              <a:t>gluconeogenic</a:t>
            </a:r>
            <a:r>
              <a:rPr lang="en-US" dirty="0"/>
              <a:t> pathway and therefore </a:t>
            </a:r>
            <a:r>
              <a:rPr lang="en-US" b="1" dirty="0"/>
              <a:t>oxaloacetate is unavailable for the condensation with acetyl CoA.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Under such conditions, liver mitochondria synthesizes </a:t>
            </a:r>
            <a:r>
              <a:rPr lang="en-US" b="1" dirty="0">
                <a:solidFill>
                  <a:srgbClr val="FF0000"/>
                </a:solidFill>
              </a:rPr>
              <a:t>ketone bodies from acetyl CoA. </a:t>
            </a:r>
          </a:p>
        </p:txBody>
      </p:sp>
    </p:spTree>
    <p:extLst>
      <p:ext uri="{BB962C8B-B14F-4D97-AF65-F5344CB8AC3E}">
        <p14:creationId xmlns:p14="http://schemas.microsoft.com/office/powerpoint/2010/main" val="6224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Ketone bodies and diabetes (Diabetic ketoacidosis)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8500335" cy="4564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In diabetes, glucose is abundant in blood but uptake by cells in muscle, liver, and adipose cells is 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Cells, </a:t>
            </a:r>
            <a:r>
              <a:rPr lang="en-US" b="1" dirty="0"/>
              <a:t>metabolically starved</a:t>
            </a:r>
            <a:r>
              <a:rPr lang="en-US" dirty="0"/>
              <a:t>, turn to gluconeogenesis and fat/protein catabolism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 type I diabetics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OAA is low, due to excess gluconeogenesis</a:t>
            </a:r>
            <a:r>
              <a:rPr lang="en-US" dirty="0"/>
              <a:t>, so acetyl CoA from fat/protein catabolism does not go to TCA cycle but rather to ketone bodies production leading to acidosis.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/>
              <a:t>Acetone can be detected on breath of type I diabetics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059" t="29345" r="14844" b="17564"/>
          <a:stretch/>
        </p:blipFill>
        <p:spPr>
          <a:xfrm>
            <a:off x="8866095" y="1434353"/>
            <a:ext cx="3170563" cy="428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3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Cholesterol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 </a:t>
            </a:r>
            <a:r>
              <a:rPr lang="en-US" dirty="0"/>
              <a:t>is the characteristic steroid alcohol of animal tissues.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3200" b="1" u="sng" dirty="0" smtClean="0"/>
              <a:t>Functions</a:t>
            </a:r>
            <a:r>
              <a:rPr lang="en-US" sz="3200" dirty="0"/>
              <a:t>: 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It is a structural component of all cell membranes.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It is the precursor of bile acids, steroid hormones and vitamin </a:t>
            </a:r>
            <a:r>
              <a:rPr lang="en-US" dirty="0" smtClean="0"/>
              <a:t>D.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Component of plasma lipoprotein</a:t>
            </a:r>
          </a:p>
        </p:txBody>
      </p:sp>
    </p:spTree>
    <p:extLst>
      <p:ext uri="{BB962C8B-B14F-4D97-AF65-F5344CB8AC3E}">
        <p14:creationId xmlns:p14="http://schemas.microsoft.com/office/powerpoint/2010/main" val="41621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Elimination of cholesterol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Excreted </a:t>
            </a:r>
            <a:r>
              <a:rPr lang="en-US" dirty="0"/>
              <a:t>in bile.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Converted </a:t>
            </a:r>
            <a:r>
              <a:rPr lang="en-US" dirty="0"/>
              <a:t>to bile salts.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b="1" dirty="0">
                <a:solidFill>
                  <a:srgbClr val="FF0000"/>
                </a:solidFill>
              </a:rPr>
              <a:t>Liver</a:t>
            </a:r>
            <a:r>
              <a:rPr lang="en-US" dirty="0"/>
              <a:t> regulates cholesterol homeostasis.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</a:t>
            </a:r>
            <a:r>
              <a:rPr lang="en-US" dirty="0"/>
              <a:t>Normal plasma cholesterol level is </a:t>
            </a:r>
            <a:r>
              <a:rPr lang="en-US" b="1" u="sng" dirty="0">
                <a:solidFill>
                  <a:srgbClr val="FF0000"/>
                </a:solidFill>
              </a:rPr>
              <a:t>&lt; 200 mg/dl. </a:t>
            </a: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dirty="0" smtClean="0"/>
              <a:t>•</a:t>
            </a:r>
            <a:r>
              <a:rPr lang="en-US" b="1" dirty="0"/>
              <a:t>Imbalance between cholesterol influx and efflux result in gradual deposition of cholesterol in the tissues leading to atherosclerosis and increased risk of </a:t>
            </a:r>
            <a:r>
              <a:rPr lang="en-US" b="1" dirty="0" smtClean="0"/>
              <a:t>cardiac diseases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44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Cholesterol 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2037805"/>
            <a:ext cx="8598946" cy="4564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Site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Cytosol of all human tissues</a:t>
            </a:r>
            <a:r>
              <a:rPr lang="en-US" dirty="0"/>
              <a:t>, </a:t>
            </a:r>
            <a:r>
              <a:rPr lang="en-US" dirty="0" smtClean="0"/>
              <a:t>specially liver</a:t>
            </a:r>
            <a:r>
              <a:rPr lang="en-US" dirty="0"/>
              <a:t>, intestine, adrenal cortex and reproductive tissues (ovaries, testis and placenta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 smtClean="0"/>
              <a:t>Degradation </a:t>
            </a:r>
            <a:r>
              <a:rPr lang="en-US" b="1" dirty="0"/>
              <a:t>of Cholesterol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ring structure of cholesterol cannot be metabolized to CO2 and H2O in humans.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intact sterol nucleus is </a:t>
            </a:r>
            <a:r>
              <a:rPr lang="en-US" b="1" dirty="0">
                <a:solidFill>
                  <a:srgbClr val="FF0000"/>
                </a:solidFill>
              </a:rPr>
              <a:t>eliminated from the body by conversion to bile acids and bile salts which are excreted in the feces.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299" t="40500" r="11250" b="6630"/>
          <a:stretch/>
        </p:blipFill>
        <p:spPr>
          <a:xfrm>
            <a:off x="8866094" y="1690688"/>
            <a:ext cx="3227294" cy="34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1- Outer coat consists of a monolayer of protein (</a:t>
            </a:r>
            <a:r>
              <a:rPr lang="en-US" b="1" dirty="0" err="1">
                <a:solidFill>
                  <a:srgbClr val="FF0000"/>
                </a:solidFill>
              </a:rPr>
              <a:t>apolipoprotein</a:t>
            </a:r>
            <a:r>
              <a:rPr lang="en-US" dirty="0"/>
              <a:t>) and polar lipids (phospholipid and </a:t>
            </a:r>
            <a:r>
              <a:rPr lang="en-US" dirty="0" err="1"/>
              <a:t>unesterified</a:t>
            </a:r>
            <a:r>
              <a:rPr lang="en-US" dirty="0"/>
              <a:t> cholesterol).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Inner core consists of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hydrophobic </a:t>
            </a:r>
            <a:r>
              <a:rPr lang="en-US" b="1" dirty="0">
                <a:solidFill>
                  <a:srgbClr val="FF0000"/>
                </a:solidFill>
              </a:rPr>
              <a:t>lipids </a:t>
            </a:r>
            <a:r>
              <a:rPr lang="en-US" dirty="0"/>
              <a:t>(</a:t>
            </a:r>
            <a:r>
              <a:rPr lang="en-US" dirty="0" err="1"/>
              <a:t>cholesteryl</a:t>
            </a:r>
            <a:r>
              <a:rPr lang="en-US" dirty="0"/>
              <a:t> esters and TAG). </a:t>
            </a:r>
            <a:endParaRPr lang="en-US" dirty="0" smtClean="0"/>
          </a:p>
          <a:p>
            <a:r>
              <a:rPr lang="en-US" b="1" u="sng" dirty="0"/>
              <a:t>Classes of </a:t>
            </a:r>
            <a:r>
              <a:rPr lang="en-US" b="1" u="sng" dirty="0" smtClean="0"/>
              <a:t>Lipoproteins</a:t>
            </a:r>
            <a:r>
              <a:rPr lang="en-US" b="1" dirty="0" smtClean="0"/>
              <a:t> </a:t>
            </a:r>
            <a:r>
              <a:rPr lang="en-US" dirty="0" smtClean="0"/>
              <a:t>(Classes </a:t>
            </a:r>
            <a:r>
              <a:rPr lang="en-US" dirty="0"/>
              <a:t>of lipoprotein differ in their type of </a:t>
            </a:r>
            <a:r>
              <a:rPr lang="en-US" dirty="0" err="1"/>
              <a:t>apoprotein</a:t>
            </a:r>
            <a:r>
              <a:rPr lang="en-US" dirty="0"/>
              <a:t> and lipid </a:t>
            </a:r>
            <a:r>
              <a:rPr lang="en-US" dirty="0" smtClean="0"/>
              <a:t>content).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They are classified according to their densities to: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1- </a:t>
            </a:r>
            <a:r>
              <a:rPr lang="en-US" b="1" dirty="0">
                <a:solidFill>
                  <a:srgbClr val="FF0000"/>
                </a:solidFill>
              </a:rPr>
              <a:t>Chylomicrons</a:t>
            </a:r>
            <a:r>
              <a:rPr lang="en-US" dirty="0"/>
              <a:t>: are the lipoprotein particles </a:t>
            </a:r>
            <a:r>
              <a:rPr lang="en-US" b="1" dirty="0"/>
              <a:t>lowest</a:t>
            </a:r>
            <a:r>
              <a:rPr lang="en-US" dirty="0"/>
              <a:t> in density and largest in size, and contain the highest percentage of lipid and the smallest percentage of </a:t>
            </a:r>
            <a:r>
              <a:rPr lang="en-US" dirty="0" smtClean="0"/>
              <a:t>proteins.</a:t>
            </a:r>
            <a:br>
              <a:rPr lang="en-US" dirty="0" smtClean="0"/>
            </a:br>
            <a:r>
              <a:rPr lang="en-US" dirty="0" smtClean="0"/>
              <a:t>2- </a:t>
            </a:r>
            <a:r>
              <a:rPr lang="en-US" b="1" dirty="0">
                <a:solidFill>
                  <a:srgbClr val="FF0000"/>
                </a:solidFill>
              </a:rPr>
              <a:t>VLDL and LDL</a:t>
            </a:r>
            <a:r>
              <a:rPr lang="en-US" dirty="0"/>
              <a:t>: are successively </a:t>
            </a:r>
            <a:r>
              <a:rPr lang="en-US" b="1" dirty="0"/>
              <a:t>denser</a:t>
            </a:r>
            <a:r>
              <a:rPr lang="en-US" dirty="0"/>
              <a:t>, having higher ratios of proteins to lipids. 3- </a:t>
            </a:r>
            <a:r>
              <a:rPr lang="en-US" b="1" dirty="0">
                <a:solidFill>
                  <a:srgbClr val="FF0000"/>
                </a:solidFill>
              </a:rPr>
              <a:t>HDL</a:t>
            </a:r>
            <a:r>
              <a:rPr lang="en-US" dirty="0"/>
              <a:t>: are </a:t>
            </a:r>
            <a:r>
              <a:rPr lang="en-US" b="1" dirty="0"/>
              <a:t>the densest</a:t>
            </a:r>
            <a:r>
              <a:rPr lang="en-US" dirty="0"/>
              <a:t>, having the highest amount of protein and lowest amount of lipids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8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24375"/>
            <a:ext cx="12192001" cy="64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578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Egypt505</vt:lpstr>
      <vt:lpstr>Egyptian505 BT</vt:lpstr>
      <vt:lpstr>Hacen Extender</vt:lpstr>
      <vt:lpstr>Hacen Liner Print-out</vt:lpstr>
      <vt:lpstr>Hacen Tunisia Bold</vt:lpstr>
      <vt:lpstr>Office Theme</vt:lpstr>
      <vt:lpstr>Lipids Metabolism  II By: Dr Samar Elkhateeb lecturer of Biochemistry and Genetics Smaged@msa.edu.eg </vt:lpstr>
      <vt:lpstr>Ketone bodies </vt:lpstr>
      <vt:lpstr>Ketone bodies Metabolism </vt:lpstr>
      <vt:lpstr>Ketone bodies and diabetes (Diabetic ketoacidosis) </vt:lpstr>
      <vt:lpstr>Cholesterol </vt:lpstr>
      <vt:lpstr>Elimination of cholesterol</vt:lpstr>
      <vt:lpstr>Cholesterol Metabolism </vt:lpstr>
      <vt:lpstr>lipoproteins</vt:lpstr>
      <vt:lpstr>PowerPoint Presentation</vt:lpstr>
      <vt:lpstr>Apoproteins (Apolipoproteins) </vt:lpstr>
      <vt:lpstr>Metabolism of Chylomicrons (exogenous lipids)</vt:lpstr>
      <vt:lpstr>Metabolism of VLDL </vt:lpstr>
      <vt:lpstr>PowerPoint Presentation</vt:lpstr>
      <vt:lpstr>PowerPoint Presentation</vt:lpstr>
      <vt:lpstr>Metabolism of LDL </vt:lpstr>
      <vt:lpstr>Metabolism of HDL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 Khaled Mahrous Mohamed</dc:creator>
  <cp:lastModifiedBy>Microsoft account</cp:lastModifiedBy>
  <cp:revision>81</cp:revision>
  <dcterms:created xsi:type="dcterms:W3CDTF">2021-12-19T11:31:59Z</dcterms:created>
  <dcterms:modified xsi:type="dcterms:W3CDTF">2023-07-24T15:49:34Z</dcterms:modified>
</cp:coreProperties>
</file>