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336" r:id="rId3"/>
    <p:sldId id="337" r:id="rId4"/>
    <p:sldId id="338" r:id="rId5"/>
    <p:sldId id="339" r:id="rId6"/>
    <p:sldId id="340" r:id="rId7"/>
    <p:sldId id="341" r:id="rId8"/>
    <p:sldId id="342" r:id="rId9"/>
    <p:sldId id="343" r:id="rId10"/>
    <p:sldId id="344" r:id="rId11"/>
    <p:sldId id="345" r:id="rId12"/>
    <p:sldId id="346" r:id="rId13"/>
    <p:sldId id="347" r:id="rId14"/>
    <p:sldId id="348" r:id="rId15"/>
    <p:sldId id="349" r:id="rId16"/>
    <p:sldId id="350" r:id="rId17"/>
    <p:sldId id="25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2B49"/>
    <a:srgbClr val="5498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13" autoAdjust="0"/>
    <p:restoredTop sz="94660"/>
  </p:normalViewPr>
  <p:slideViewPr>
    <p:cSldViewPr snapToGrid="0">
      <p:cViewPr varScale="1">
        <p:scale>
          <a:sx n="85" d="100"/>
          <a:sy n="85" d="100"/>
        </p:scale>
        <p:origin x="499" y="2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2D62E4-FD85-4D72-A106-25E61025152F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0AD24A-A7EC-4B99-B1F2-2078A718E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068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1248" y="-344547"/>
            <a:ext cx="5650752" cy="721107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1248" y="-344547"/>
            <a:ext cx="5650752" cy="72110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9" t="1159" b="2875"/>
          <a:stretch/>
        </p:blipFill>
        <p:spPr>
          <a:xfrm>
            <a:off x="-1" y="-16778"/>
            <a:ext cx="8934995" cy="688784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282892" y="3233734"/>
            <a:ext cx="6509306" cy="1105430"/>
          </a:xfrm>
        </p:spPr>
        <p:txBody>
          <a:bodyPr anchor="b">
            <a:normAutofit/>
          </a:bodyPr>
          <a:lstStyle>
            <a:lvl1pPr algn="l">
              <a:defRPr sz="5400">
                <a:latin typeface="Hacen Extender" panose="02000000000000000000" pitchFamily="2" charset="-78"/>
                <a:cs typeface="Hacen Extender" panose="02000000000000000000" pitchFamily="2" charset="-78"/>
              </a:defRPr>
            </a:lvl1pPr>
          </a:lstStyle>
          <a:p>
            <a:pPr algn="ctr"/>
            <a:r>
              <a:rPr lang="en-US" sz="7200" dirty="0">
                <a:solidFill>
                  <a:srgbClr val="102346"/>
                </a:solidFill>
                <a:latin typeface="Egypt505"/>
                <a:cs typeface="Hacen Tunisia Bold" pitchFamily="2" charset="-78"/>
              </a:rPr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282891" y="4419336"/>
            <a:ext cx="6282267" cy="165576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lnSpc>
                <a:spcPct val="150000"/>
              </a:lnSpc>
            </a:pPr>
            <a:r>
              <a:rPr lang="en-US" dirty="0">
                <a:solidFill>
                  <a:srgbClr val="102346"/>
                </a:solidFill>
                <a:latin typeface="Hacen Liner Print-out" panose="02000000000000000000" pitchFamily="2" charset="-78"/>
                <a:cs typeface="Hacen Liner Print-out" panose="02000000000000000000" pitchFamily="2" charset="-78"/>
              </a:rPr>
              <a:t>Student Name :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102346"/>
                </a:solidFill>
                <a:latin typeface="Hacen Liner Print-out" panose="02000000000000000000" pitchFamily="2" charset="-78"/>
                <a:cs typeface="Hacen Liner Print-out" panose="02000000000000000000" pitchFamily="2" charset="-78"/>
              </a:rPr>
              <a:t>ID :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102346"/>
                </a:solidFill>
                <a:latin typeface="Hacen Liner Print-out" panose="02000000000000000000" pitchFamily="2" charset="-78"/>
                <a:cs typeface="Hacen Liner Print-out" panose="02000000000000000000" pitchFamily="2" charset="-78"/>
              </a:rPr>
              <a:t>Presented to: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1636" y="-2755041"/>
            <a:ext cx="5591497" cy="7792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035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38453" y="-340494"/>
            <a:ext cx="5650752" cy="72110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4445" y="-353077"/>
            <a:ext cx="5650752" cy="721107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8352" y="-353077"/>
            <a:ext cx="5650752" cy="721107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56" t="66917" r="24009" b="23369"/>
          <a:stretch/>
        </p:blipFill>
        <p:spPr>
          <a:xfrm>
            <a:off x="3889985" y="5658464"/>
            <a:ext cx="4640827" cy="119953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D214928D-12AC-4080-BD2A-7745F5A3AF9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452375" y="3317965"/>
            <a:ext cx="5304661" cy="915128"/>
          </a:xfrm>
          <a:prstGeom prst="rect">
            <a:avLst/>
          </a:prstGeom>
          <a:solidFill>
            <a:srgbClr val="102346"/>
          </a:solidFill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70" b="29954"/>
          <a:stretch/>
        </p:blipFill>
        <p:spPr>
          <a:xfrm>
            <a:off x="3678601" y="339634"/>
            <a:ext cx="4852211" cy="263869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34" t="1500" b="11573"/>
          <a:stretch/>
        </p:blipFill>
        <p:spPr>
          <a:xfrm>
            <a:off x="-65314" y="0"/>
            <a:ext cx="586522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867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1248" y="-340494"/>
            <a:ext cx="5650752" cy="72110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38453" y="-340494"/>
            <a:ext cx="5650752" cy="72110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0" y="365125"/>
            <a:ext cx="11394440" cy="13255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>
                <a:latin typeface="Hacen Extender" panose="02000000000000000000" pitchFamily="2" charset="-78"/>
                <a:cs typeface="Hacen Extender" panose="02000000000000000000" pitchFamily="2" charset="-78"/>
              </a:defRPr>
            </a:lvl1pPr>
          </a:lstStyle>
          <a:p>
            <a:r>
              <a:rPr lang="en-GB" sz="4000" b="1" dirty="0">
                <a:solidFill>
                  <a:srgbClr val="062B49"/>
                </a:solidFill>
                <a:latin typeface="Egypt505"/>
                <a:cs typeface="Hacen Extender" panose="02000000000000000000" pitchFamily="2" charset="-78"/>
              </a:rPr>
              <a:t>Presentation Topic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2037805"/>
            <a:ext cx="11394440" cy="456435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608908"/>
            <a:ext cx="5378245" cy="25404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774425"/>
            <a:ext cx="12192000" cy="9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093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38453" y="-340494"/>
            <a:ext cx="5650752" cy="72110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34482" y="-344850"/>
            <a:ext cx="5650752" cy="721107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74425"/>
            <a:ext cx="12192000" cy="96157"/>
          </a:xfrm>
          <a:prstGeom prst="rect">
            <a:avLst/>
          </a:prstGeom>
        </p:spPr>
      </p:pic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365760" y="365124"/>
            <a:ext cx="11394440" cy="623703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3193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34482" y="-344850"/>
            <a:ext cx="5650752" cy="72110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1248" y="-353077"/>
            <a:ext cx="5650752" cy="72110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0" y="396968"/>
            <a:ext cx="11394440" cy="1325563"/>
          </a:xfrm>
        </p:spPr>
        <p:txBody>
          <a:bodyPr/>
          <a:lstStyle>
            <a:lvl1pPr>
              <a:defRPr sz="4400">
                <a:solidFill>
                  <a:srgbClr val="062B49"/>
                </a:solidFill>
                <a:latin typeface="Hacen Extender" panose="02000000000000000000" pitchFamily="2" charset="-78"/>
                <a:cs typeface="Hacen Extender" panose="02000000000000000000" pitchFamily="2" charset="-78"/>
              </a:defRPr>
            </a:lvl1pPr>
          </a:lstStyle>
          <a:p>
            <a:r>
              <a:rPr lang="en-GB" sz="4000" b="1" dirty="0">
                <a:solidFill>
                  <a:srgbClr val="062B49"/>
                </a:solidFill>
                <a:latin typeface="Egypt505"/>
                <a:cs typeface="Hacen Extender" panose="02000000000000000000" pitchFamily="2" charset="-78"/>
              </a:rPr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" y="1825625"/>
            <a:ext cx="565404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59476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74425"/>
            <a:ext cx="12192000" cy="9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623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1248" y="-340495"/>
            <a:ext cx="5650752" cy="721107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1248" y="-353077"/>
            <a:ext cx="5650752" cy="72110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74425"/>
            <a:ext cx="12192000" cy="9615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365760" y="396968"/>
            <a:ext cx="11394440" cy="1325563"/>
          </a:xfrm>
        </p:spPr>
        <p:txBody>
          <a:bodyPr/>
          <a:lstStyle>
            <a:lvl1pPr>
              <a:defRPr sz="4400">
                <a:solidFill>
                  <a:srgbClr val="549848"/>
                </a:solidFill>
                <a:latin typeface="Hacen Extender" panose="02000000000000000000" pitchFamily="2" charset="-78"/>
                <a:cs typeface="Hacen Extender" panose="02000000000000000000" pitchFamily="2" charset="-78"/>
              </a:defRPr>
            </a:lvl1pPr>
          </a:lstStyle>
          <a:p>
            <a:r>
              <a:rPr lang="en-US" dirty="0"/>
              <a:t>Title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1461817"/>
            <a:ext cx="4657725" cy="35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968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/>
          <a:srcRect l="14783" r="1181" b="33070"/>
          <a:stretch/>
        </p:blipFill>
        <p:spPr>
          <a:xfrm>
            <a:off x="-66333" y="-224412"/>
            <a:ext cx="12258333" cy="70824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13" b="13465"/>
          <a:stretch/>
        </p:blipFill>
        <p:spPr>
          <a:xfrm>
            <a:off x="7344353" y="710118"/>
            <a:ext cx="4831688" cy="61565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34" t="1500" b="11573"/>
          <a:stretch/>
        </p:blipFill>
        <p:spPr>
          <a:xfrm>
            <a:off x="-52251" y="-104502"/>
            <a:ext cx="5865221" cy="694944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13" b="13465"/>
          <a:stretch/>
        </p:blipFill>
        <p:spPr>
          <a:xfrm>
            <a:off x="7344353" y="701410"/>
            <a:ext cx="4831688" cy="6156590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 userDrawn="1"/>
        </p:nvSpPr>
        <p:spPr>
          <a:xfrm>
            <a:off x="3089218" y="2911568"/>
            <a:ext cx="594723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549848"/>
                </a:solidFill>
                <a:latin typeface="Hacen Extender" panose="02000000000000000000" pitchFamily="2" charset="-78"/>
                <a:ea typeface="+mj-ea"/>
                <a:cs typeface="Hacen Extender" panose="02000000000000000000" pitchFamily="2" charset="-78"/>
              </a:defRPr>
            </a:lvl1pPr>
          </a:lstStyle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928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38453" y="-340494"/>
            <a:ext cx="5650752" cy="72110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8352" y="-342470"/>
            <a:ext cx="5650752" cy="72110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457200"/>
            <a:ext cx="4406265" cy="1134094"/>
          </a:xfrm>
        </p:spPr>
        <p:txBody>
          <a:bodyPr anchor="b"/>
          <a:lstStyle>
            <a:lvl1pPr>
              <a:defRPr sz="3200">
                <a:solidFill>
                  <a:srgbClr val="54984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57701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760" y="1591294"/>
            <a:ext cx="4406265" cy="42776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74425"/>
            <a:ext cx="12192000" cy="9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000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8352" y="-342470"/>
            <a:ext cx="5650752" cy="72110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8352" y="-353077"/>
            <a:ext cx="5650752" cy="72110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396968"/>
            <a:ext cx="4406265" cy="1075572"/>
          </a:xfrm>
        </p:spPr>
        <p:txBody>
          <a:bodyPr anchor="b"/>
          <a:lstStyle>
            <a:lvl1pPr>
              <a:defRPr sz="3200">
                <a:solidFill>
                  <a:srgbClr val="54984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5770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760" y="1472540"/>
            <a:ext cx="4406265" cy="439644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74425"/>
            <a:ext cx="12192000" cy="9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551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4800" y="-340495"/>
            <a:ext cx="5650752" cy="72110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8352" y="-353077"/>
            <a:ext cx="5650752" cy="72110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365125"/>
            <a:ext cx="11394440" cy="1325563"/>
          </a:xfrm>
        </p:spPr>
        <p:txBody>
          <a:bodyPr/>
          <a:lstStyle>
            <a:lvl1pPr>
              <a:defRPr>
                <a:solidFill>
                  <a:srgbClr val="549848"/>
                </a:solidFill>
                <a:latin typeface="Hacen Extender" panose="02000000000000000000" pitchFamily="2" charset="-78"/>
                <a:cs typeface="Hacen Extender" panose="02000000000000000000" pitchFamily="2" charset="-78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5760" y="1825625"/>
            <a:ext cx="11394440" cy="43513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74425"/>
            <a:ext cx="12192000" cy="9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306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67BC9-5835-405D-BEFB-7FABD3D40664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8BCF2E-B958-4569-AB66-E41069D33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304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54880" y="4258236"/>
            <a:ext cx="6675120" cy="1667076"/>
          </a:xfrm>
        </p:spPr>
        <p:txBody>
          <a:bodyPr>
            <a:noAutofit/>
          </a:bodyPr>
          <a:lstStyle/>
          <a:p>
            <a:r>
              <a:rPr lang="en-GB" sz="3200" b="1" u="sng" dirty="0" smtClean="0">
                <a:solidFill>
                  <a:srgbClr val="549648"/>
                </a:solidFill>
                <a:latin typeface="Egyptian505 BT" panose="02040603050506020204"/>
              </a:rPr>
              <a:t>Lipids Metabolism  II</a:t>
            </a:r>
            <a:br>
              <a:rPr lang="en-GB" sz="3200" b="1" u="sng" dirty="0" smtClean="0">
                <a:solidFill>
                  <a:srgbClr val="549648"/>
                </a:solidFill>
                <a:latin typeface="Egyptian505 BT" panose="02040603050506020204"/>
              </a:rPr>
            </a:br>
            <a:r>
              <a:rPr lang="en-GB" sz="2800" b="1" dirty="0" smtClean="0">
                <a:solidFill>
                  <a:schemeClr val="tx2"/>
                </a:solidFill>
                <a:latin typeface="Egyptian505 BT" panose="02040603050506020204"/>
              </a:rPr>
              <a:t>By: Dr Samar Elkhateeb</a:t>
            </a:r>
            <a:br>
              <a:rPr lang="en-GB" sz="2800" b="1" dirty="0" smtClean="0">
                <a:solidFill>
                  <a:schemeClr val="tx2"/>
                </a:solidFill>
                <a:latin typeface="Egyptian505 BT" panose="02040603050506020204"/>
              </a:rPr>
            </a:br>
            <a:r>
              <a:rPr lang="en-GB" sz="2800" b="1" dirty="0" smtClean="0">
                <a:solidFill>
                  <a:schemeClr val="tx2"/>
                </a:solidFill>
                <a:latin typeface="Egyptian505 BT" panose="02040603050506020204"/>
              </a:rPr>
              <a:t>lecturer of </a:t>
            </a:r>
            <a:r>
              <a:rPr lang="en-GB" sz="2800" b="1" dirty="0">
                <a:solidFill>
                  <a:schemeClr val="tx2"/>
                </a:solidFill>
                <a:latin typeface="Egyptian505 BT" panose="02040603050506020204"/>
              </a:rPr>
              <a:t>B</a:t>
            </a:r>
            <a:r>
              <a:rPr lang="en-GB" sz="2800" b="1" dirty="0" smtClean="0">
                <a:solidFill>
                  <a:schemeClr val="tx2"/>
                </a:solidFill>
                <a:latin typeface="Egyptian505 BT" panose="02040603050506020204"/>
              </a:rPr>
              <a:t>iochemistry and Genetics</a:t>
            </a:r>
            <a:br>
              <a:rPr lang="en-GB" sz="2800" b="1" dirty="0" smtClean="0">
                <a:solidFill>
                  <a:schemeClr val="tx2"/>
                </a:solidFill>
                <a:latin typeface="Egyptian505 BT" panose="02040603050506020204"/>
              </a:rPr>
            </a:br>
            <a:r>
              <a:rPr lang="en-GB" sz="2800" b="1" dirty="0" smtClean="0">
                <a:solidFill>
                  <a:schemeClr val="tx2"/>
                </a:solidFill>
                <a:latin typeface="Egyptian505 BT" panose="02040603050506020204"/>
              </a:rPr>
              <a:t>Smaged@msa.edu.eg</a:t>
            </a:r>
            <a:r>
              <a:rPr lang="en-GB" sz="2800" b="1" dirty="0">
                <a:solidFill>
                  <a:schemeClr val="tx2"/>
                </a:solidFill>
                <a:latin typeface="Egyptian505 BT" panose="02040603050506020204"/>
              </a:rPr>
              <a:t/>
            </a:r>
            <a:br>
              <a:rPr lang="en-GB" sz="2800" b="1" dirty="0">
                <a:solidFill>
                  <a:schemeClr val="tx2"/>
                </a:solidFill>
                <a:latin typeface="Egyptian505 BT" panose="02040603050506020204"/>
              </a:rPr>
            </a:br>
            <a:endParaRPr lang="en-US" sz="3200" dirty="0">
              <a:solidFill>
                <a:schemeClr val="tx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E29C9C5-F831-4C46-B777-19B6B2ED01EF}"/>
              </a:ext>
            </a:extLst>
          </p:cNvPr>
          <p:cNvSpPr txBox="1"/>
          <p:nvPr/>
        </p:nvSpPr>
        <p:spPr>
          <a:xfrm>
            <a:off x="6732494" y="1556292"/>
            <a:ext cx="500074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62B49"/>
                </a:solidFill>
              </a:rPr>
              <a:t>Biochemistry Department </a:t>
            </a:r>
            <a:r>
              <a:rPr lang="en-US" sz="2000" b="1" smtClean="0">
                <a:solidFill>
                  <a:srgbClr val="062B49"/>
                </a:solidFill>
              </a:rPr>
              <a:t>(SGS246) </a:t>
            </a:r>
            <a:endParaRPr lang="en-US" sz="2000" b="1" dirty="0">
              <a:solidFill>
                <a:srgbClr val="062B49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C00F1CBF-9E6C-6ED5-9095-DA0687B13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0776" y="35878"/>
            <a:ext cx="129312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23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Apoproteins</a:t>
            </a:r>
            <a:r>
              <a:rPr lang="en-US" dirty="0"/>
              <a:t> (</a:t>
            </a:r>
            <a:r>
              <a:rPr lang="en-US" dirty="0" err="1"/>
              <a:t>Apolipoproteins</a:t>
            </a:r>
            <a:r>
              <a:rPr lang="en-US" dirty="0"/>
              <a:t>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u="sng" dirty="0" smtClean="0"/>
              <a:t>Classes</a:t>
            </a:r>
            <a:r>
              <a:rPr lang="en-US" dirty="0"/>
              <a:t>: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</a:t>
            </a:r>
            <a:r>
              <a:rPr lang="en-US" dirty="0"/>
              <a:t>, B, C, D, </a:t>
            </a:r>
            <a:r>
              <a:rPr lang="en-US" dirty="0" smtClean="0"/>
              <a:t>E  </a:t>
            </a:r>
            <a:r>
              <a:rPr lang="en-US" dirty="0"/>
              <a:t>are </a:t>
            </a:r>
            <a:r>
              <a:rPr lang="en-US" dirty="0" smtClean="0"/>
              <a:t>major </a:t>
            </a:r>
            <a:r>
              <a:rPr lang="en-US" dirty="0" smtClean="0"/>
              <a:t>classes </a:t>
            </a:r>
          </a:p>
          <a:p>
            <a:pPr marL="0" indent="0">
              <a:buNone/>
            </a:pPr>
            <a:r>
              <a:rPr lang="en-US" dirty="0" smtClean="0"/>
              <a:t>F,M are the minor classes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Subclasses: </a:t>
            </a:r>
            <a:r>
              <a:rPr lang="en-US" dirty="0" err="1"/>
              <a:t>apo</a:t>
            </a:r>
            <a:r>
              <a:rPr lang="en-US" dirty="0"/>
              <a:t> A-1, </a:t>
            </a:r>
            <a:r>
              <a:rPr lang="en-US" dirty="0" err="1"/>
              <a:t>apo</a:t>
            </a:r>
            <a:r>
              <a:rPr lang="en-US" dirty="0"/>
              <a:t> C-II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u="sng" dirty="0" smtClean="0"/>
              <a:t>Functions</a:t>
            </a:r>
            <a:r>
              <a:rPr lang="en-US" dirty="0"/>
              <a:t>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1</a:t>
            </a:r>
            <a:r>
              <a:rPr lang="en-US" dirty="0"/>
              <a:t>. Provide recognition sites for cell-surface receptors.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2</a:t>
            </a:r>
            <a:r>
              <a:rPr lang="en-US" dirty="0"/>
              <a:t>. Serve as activators or coenzymes for enzymes involved in lipoprotein metabolism.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3</a:t>
            </a:r>
            <a:r>
              <a:rPr lang="en-US" dirty="0"/>
              <a:t>. Some of the </a:t>
            </a:r>
            <a:r>
              <a:rPr lang="en-US" dirty="0" err="1"/>
              <a:t>apolipoproteins</a:t>
            </a:r>
            <a:r>
              <a:rPr lang="en-US" dirty="0"/>
              <a:t> are required as essential structural components of the particles and cannot be removed, while others are transferred freely between lipoproteins.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10415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39620"/>
            <a:ext cx="11394440" cy="1325563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Metabolism of Chylomicrons (exogenous lipids)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Site</a:t>
            </a:r>
            <a:r>
              <a:rPr lang="en-US" dirty="0"/>
              <a:t>: </a:t>
            </a:r>
            <a:r>
              <a:rPr lang="en-US" b="1" dirty="0">
                <a:solidFill>
                  <a:srgbClr val="FF0000"/>
                </a:solidFill>
              </a:rPr>
              <a:t>intestinal mucosal cells 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b="1" dirty="0" smtClean="0"/>
              <a:t>Function</a:t>
            </a:r>
            <a:r>
              <a:rPr lang="en-US" dirty="0"/>
              <a:t>: carry dietary TAG, cholesterol, fat-soluble vitamins, cholesterol esters in addition to lipids made in intestinal cells to peripheral </a:t>
            </a:r>
            <a:r>
              <a:rPr lang="en-US" dirty="0" smtClean="0"/>
              <a:t>tissues</a:t>
            </a:r>
          </a:p>
          <a:p>
            <a:pPr marL="0" indent="0">
              <a:buNone/>
            </a:pPr>
            <a:r>
              <a:rPr lang="en-US" b="1" dirty="0"/>
              <a:t>Assembly of chylomicrons</a:t>
            </a:r>
            <a:r>
              <a:rPr lang="en-US" b="1" dirty="0" smtClean="0"/>
              <a:t>:</a:t>
            </a:r>
          </a:p>
          <a:p>
            <a:r>
              <a:rPr lang="en-US" dirty="0" smtClean="0"/>
              <a:t> </a:t>
            </a:r>
            <a:r>
              <a:rPr lang="en-US" dirty="0"/>
              <a:t>The enzymes involved in triacylglycerol, cholesterol, and phospholipid synthesis are located </a:t>
            </a:r>
            <a:r>
              <a:rPr lang="en-US" b="1" dirty="0"/>
              <a:t>in the smooth ER. </a:t>
            </a:r>
          </a:p>
          <a:p>
            <a:r>
              <a:rPr lang="en-US" dirty="0" smtClean="0"/>
              <a:t>Assembly </a:t>
            </a:r>
            <a:r>
              <a:rPr lang="en-US" dirty="0"/>
              <a:t>of the </a:t>
            </a:r>
            <a:r>
              <a:rPr lang="en-US" b="1" dirty="0" err="1"/>
              <a:t>apolipoproteins</a:t>
            </a:r>
            <a:r>
              <a:rPr lang="en-US" b="1" dirty="0"/>
              <a:t> and lipid</a:t>
            </a:r>
            <a:r>
              <a:rPr lang="en-US" dirty="0"/>
              <a:t> into chylomicrons requires </a:t>
            </a:r>
            <a:r>
              <a:rPr lang="en-US" b="1" dirty="0"/>
              <a:t>microsomal triacylglycerol transfer </a:t>
            </a:r>
            <a:r>
              <a:rPr lang="en-US" b="1" dirty="0" smtClean="0"/>
              <a:t>protein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91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Metabolism of VLDL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Site </a:t>
            </a:r>
            <a:r>
              <a:rPr lang="en-US" b="1" dirty="0"/>
              <a:t>of production</a:t>
            </a:r>
            <a:r>
              <a:rPr lang="en-US" dirty="0"/>
              <a:t>: </a:t>
            </a:r>
            <a:r>
              <a:rPr lang="en-US" b="1" dirty="0">
                <a:solidFill>
                  <a:srgbClr val="FF0000"/>
                </a:solidFill>
              </a:rPr>
              <a:t>Liver </a:t>
            </a:r>
            <a:endParaRPr lang="en-US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b="1" dirty="0" smtClean="0"/>
              <a:t>Function</a:t>
            </a:r>
            <a:r>
              <a:rPr lang="en-US" dirty="0"/>
              <a:t>: carry endogenously synthesized lipids (mainly TAG) from liver to peripheral </a:t>
            </a:r>
            <a:r>
              <a:rPr lang="en-US" dirty="0" smtClean="0"/>
              <a:t>tissues</a:t>
            </a:r>
          </a:p>
        </p:txBody>
      </p:sp>
    </p:spTree>
    <p:extLst>
      <p:ext uri="{BB962C8B-B14F-4D97-AF65-F5344CB8AC3E}">
        <p14:creationId xmlns:p14="http://schemas.microsoft.com/office/powerpoint/2010/main" val="1049334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1- Release of VLDL</a:t>
            </a:r>
            <a:r>
              <a:rPr lang="en-US" dirty="0"/>
              <a:t>: </a:t>
            </a:r>
          </a:p>
          <a:p>
            <a:pPr marL="0" indent="0">
              <a:buNone/>
            </a:pPr>
            <a:r>
              <a:rPr lang="en-US" dirty="0"/>
              <a:t>VLDLs are secreted directly into the blood from the liver as nascent VLDL particles containing </a:t>
            </a:r>
            <a:r>
              <a:rPr lang="en-US" dirty="0" err="1"/>
              <a:t>apolipoprotein</a:t>
            </a:r>
            <a:r>
              <a:rPr lang="en-US" dirty="0"/>
              <a:t> B-100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b="1" dirty="0" smtClean="0"/>
              <a:t>2- </a:t>
            </a:r>
            <a:r>
              <a:rPr lang="en-US" b="1" dirty="0"/>
              <a:t>Modification of circulating VLDL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As </a:t>
            </a:r>
            <a:r>
              <a:rPr lang="en-US" dirty="0"/>
              <a:t>VLDLs pass through the circulation, triacylglycerol is degraded by </a:t>
            </a:r>
            <a:r>
              <a:rPr lang="en-US" b="1" dirty="0">
                <a:solidFill>
                  <a:srgbClr val="FF0000"/>
                </a:solidFill>
              </a:rPr>
              <a:t>lipoprotein </a:t>
            </a:r>
            <a:r>
              <a:rPr lang="en-US" b="1" dirty="0" smtClean="0">
                <a:solidFill>
                  <a:srgbClr val="FF0000"/>
                </a:solidFill>
              </a:rPr>
              <a:t>lipase (LPL</a:t>
            </a:r>
            <a:r>
              <a:rPr lang="en-US" b="1" dirty="0" smtClean="0"/>
              <a:t>)</a:t>
            </a:r>
            <a:r>
              <a:rPr lang="en-US" dirty="0" smtClean="0"/>
              <a:t>, </a:t>
            </a:r>
            <a:r>
              <a:rPr lang="en-US" dirty="0"/>
              <a:t>causing the VLDL to decrease in size and become </a:t>
            </a:r>
            <a:r>
              <a:rPr lang="en-US" b="1" dirty="0">
                <a:solidFill>
                  <a:srgbClr val="FF0000"/>
                </a:solidFill>
              </a:rPr>
              <a:t>denser</a:t>
            </a:r>
            <a:r>
              <a:rPr lang="en-US" dirty="0"/>
              <a:t>.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Finally</a:t>
            </a:r>
            <a:r>
              <a:rPr lang="en-US" dirty="0"/>
              <a:t>, </a:t>
            </a:r>
            <a:r>
              <a:rPr lang="en-US" dirty="0" err="1"/>
              <a:t>triacylglycerols</a:t>
            </a:r>
            <a:r>
              <a:rPr lang="en-US" dirty="0"/>
              <a:t> are transferred from VLDL to HDL in an exchange reaction that transfers </a:t>
            </a:r>
            <a:r>
              <a:rPr lang="en-US" dirty="0" err="1"/>
              <a:t>cholesteryl</a:t>
            </a:r>
            <a:r>
              <a:rPr lang="en-US" dirty="0"/>
              <a:t> esters from HDL to </a:t>
            </a:r>
            <a:r>
              <a:rPr lang="en-US" dirty="0" smtClean="0"/>
              <a:t>VLDL.</a:t>
            </a:r>
          </a:p>
          <a:p>
            <a:pPr marL="0" indent="0">
              <a:buNone/>
            </a:pPr>
            <a:r>
              <a:rPr lang="en-US" dirty="0" smtClean="0"/>
              <a:t>This </a:t>
            </a:r>
            <a:r>
              <a:rPr lang="en-US" dirty="0"/>
              <a:t>exchange is accomplished by </a:t>
            </a:r>
            <a:r>
              <a:rPr lang="en-US" b="1" dirty="0" err="1">
                <a:solidFill>
                  <a:srgbClr val="FF0000"/>
                </a:solidFill>
              </a:rPr>
              <a:t>cholesteryl</a:t>
            </a:r>
            <a:r>
              <a:rPr lang="en-US" b="1" dirty="0">
                <a:solidFill>
                  <a:srgbClr val="FF0000"/>
                </a:solidFill>
              </a:rPr>
              <a:t> ester transfer protein</a:t>
            </a:r>
          </a:p>
        </p:txBody>
      </p:sp>
    </p:spTree>
    <p:extLst>
      <p:ext uri="{BB962C8B-B14F-4D97-AF65-F5344CB8AC3E}">
        <p14:creationId xmlns:p14="http://schemas.microsoft.com/office/powerpoint/2010/main" val="24875210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8537" y="2010911"/>
            <a:ext cx="11394440" cy="4564352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3- Production of LDL from VLDL: </a:t>
            </a:r>
            <a:endParaRPr lang="en-US" b="1" dirty="0" smtClean="0"/>
          </a:p>
          <a:p>
            <a:r>
              <a:rPr lang="en-US" b="1" dirty="0"/>
              <a:t>In peripheral tissues, </a:t>
            </a:r>
            <a:r>
              <a:rPr lang="en-US" dirty="0"/>
              <a:t>VLDL-TAG are digested by </a:t>
            </a:r>
            <a:r>
              <a:rPr lang="en-US" b="1" dirty="0"/>
              <a:t>LPL</a:t>
            </a:r>
            <a:r>
              <a:rPr lang="en-US" dirty="0"/>
              <a:t>, and VLDL is converted to </a:t>
            </a:r>
            <a:r>
              <a:rPr lang="en-US" b="1" dirty="0" smtClean="0"/>
              <a:t>LDL</a:t>
            </a:r>
            <a:r>
              <a:rPr lang="en-US" dirty="0" smtClean="0"/>
              <a:t> </a:t>
            </a:r>
            <a:r>
              <a:rPr lang="en-US" dirty="0"/>
              <a:t>(intermediate density lipoprotein). </a:t>
            </a:r>
          </a:p>
          <a:p>
            <a:pPr marL="0" indent="0">
              <a:buNone/>
            </a:pPr>
            <a:r>
              <a:rPr lang="en-US" dirty="0"/>
              <a:t>L</a:t>
            </a:r>
            <a:r>
              <a:rPr lang="en-US" dirty="0" smtClean="0"/>
              <a:t>DL </a:t>
            </a:r>
            <a:r>
              <a:rPr lang="en-US" dirty="0"/>
              <a:t>either</a:t>
            </a:r>
            <a:r>
              <a:rPr lang="en-US" dirty="0" smtClean="0"/>
              <a:t>:</a:t>
            </a:r>
            <a:endParaRPr lang="en-US" dirty="0"/>
          </a:p>
          <a:p>
            <a:r>
              <a:rPr lang="en-US" dirty="0" smtClean="0"/>
              <a:t>returns </a:t>
            </a:r>
            <a:r>
              <a:rPr lang="en-US" dirty="0"/>
              <a:t>to the liver, is taken up by endocytosis by </a:t>
            </a:r>
            <a:r>
              <a:rPr lang="en-US" dirty="0" err="1"/>
              <a:t>apo</a:t>
            </a:r>
            <a:r>
              <a:rPr lang="en-US" dirty="0"/>
              <a:t> E receptor, and is degraded by </a:t>
            </a:r>
            <a:r>
              <a:rPr lang="en-US" dirty="0" err="1"/>
              <a:t>lysosomal</a:t>
            </a:r>
            <a:r>
              <a:rPr lang="en-US" dirty="0"/>
              <a:t> enzymes. </a:t>
            </a:r>
          </a:p>
          <a:p>
            <a:r>
              <a:rPr lang="en-US" dirty="0" smtClean="0"/>
              <a:t>Or </a:t>
            </a:r>
            <a:r>
              <a:rPr lang="en-US" dirty="0"/>
              <a:t>form LDL by further degradation. </a:t>
            </a:r>
          </a:p>
          <a:p>
            <a:pPr marL="0" indent="0">
              <a:buNone/>
            </a:pPr>
            <a:r>
              <a:rPr lang="en-US" dirty="0" smtClean="0"/>
              <a:t>(LDL </a:t>
            </a:r>
            <a:r>
              <a:rPr lang="en-US" dirty="0"/>
              <a:t>reacts with receptors on various cells and is digested by </a:t>
            </a:r>
            <a:r>
              <a:rPr lang="en-US" dirty="0" err="1"/>
              <a:t>lysosomal</a:t>
            </a:r>
            <a:r>
              <a:rPr lang="en-US" dirty="0"/>
              <a:t> enzymes. 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9921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Metabolism of LDL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Composition</a:t>
            </a:r>
            <a:r>
              <a:rPr lang="en-US" dirty="0" smtClean="0"/>
              <a:t>: </a:t>
            </a:r>
            <a:r>
              <a:rPr lang="en-US" dirty="0"/>
              <a:t>mainly cholesterol &amp; </a:t>
            </a:r>
            <a:r>
              <a:rPr lang="en-US" dirty="0" err="1"/>
              <a:t>cholesteryl</a:t>
            </a:r>
            <a:r>
              <a:rPr lang="en-US" dirty="0"/>
              <a:t> esters.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only </a:t>
            </a:r>
            <a:r>
              <a:rPr lang="en-US" dirty="0" err="1"/>
              <a:t>apoprotein</a:t>
            </a:r>
            <a:r>
              <a:rPr lang="en-US" dirty="0"/>
              <a:t> in LDL is </a:t>
            </a:r>
            <a:r>
              <a:rPr lang="en-US" b="1" dirty="0" err="1"/>
              <a:t>apo</a:t>
            </a:r>
            <a:r>
              <a:rPr lang="en-US" b="1" dirty="0"/>
              <a:t> B-100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b="1" dirty="0" smtClean="0"/>
              <a:t>Function</a:t>
            </a:r>
            <a:r>
              <a:rPr lang="en-US" dirty="0"/>
              <a:t>: transports cholesterol from the liver to peripheral </a:t>
            </a:r>
            <a:r>
              <a:rPr lang="en-US" dirty="0" smtClean="0"/>
              <a:t>tissues.</a:t>
            </a:r>
          </a:p>
        </p:txBody>
      </p:sp>
    </p:spTree>
    <p:extLst>
      <p:ext uri="{BB962C8B-B14F-4D97-AF65-F5344CB8AC3E}">
        <p14:creationId xmlns:p14="http://schemas.microsoft.com/office/powerpoint/2010/main" val="17014530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Metabolism of </a:t>
            </a:r>
            <a:r>
              <a:rPr lang="en-US" b="1" dirty="0" smtClean="0">
                <a:solidFill>
                  <a:srgbClr val="FF0000"/>
                </a:solidFill>
              </a:rPr>
              <a:t>HDL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Site of production</a:t>
            </a:r>
            <a:r>
              <a:rPr lang="en-US" dirty="0"/>
              <a:t>: Liver and intestine. </a:t>
            </a: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Functions</a:t>
            </a:r>
            <a:r>
              <a:rPr lang="en-US" b="1" dirty="0"/>
              <a:t>: </a:t>
            </a:r>
            <a:endParaRPr lang="en-US" b="1" dirty="0" smtClean="0"/>
          </a:p>
          <a:p>
            <a:pPr marL="0" indent="0">
              <a:buNone/>
            </a:pPr>
            <a:r>
              <a:rPr lang="en-US" dirty="0" smtClean="0"/>
              <a:t>1- </a:t>
            </a:r>
            <a:r>
              <a:rPr lang="en-US" dirty="0"/>
              <a:t>HDL is a reservoir of </a:t>
            </a:r>
            <a:r>
              <a:rPr lang="en-US" b="1" dirty="0" err="1" smtClean="0"/>
              <a:t>apolipoproteins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• </a:t>
            </a:r>
            <a:r>
              <a:rPr lang="en-US" dirty="0"/>
              <a:t>It is a circulating reservoir of </a:t>
            </a:r>
            <a:r>
              <a:rPr lang="en-US" dirty="0" err="1"/>
              <a:t>apo</a:t>
            </a:r>
            <a:r>
              <a:rPr lang="en-US" dirty="0"/>
              <a:t> C-II </a:t>
            </a:r>
            <a:r>
              <a:rPr lang="en-US" dirty="0" smtClean="0"/>
              <a:t>and </a:t>
            </a:r>
            <a:r>
              <a:rPr lang="en-US" dirty="0" err="1"/>
              <a:t>apo</a:t>
            </a:r>
            <a:r>
              <a:rPr lang="en-US" dirty="0"/>
              <a:t> E </a:t>
            </a:r>
            <a:r>
              <a:rPr lang="en-US" dirty="0" smtClean="0"/>
              <a:t>. </a:t>
            </a:r>
            <a:r>
              <a:rPr lang="en-US" smtClean="0"/>
              <a:t/>
            </a:r>
            <a:br>
              <a:rPr lang="en-US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9951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5DED4B1D-D8BC-4CDD-0571-88DEBDD945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5937" y="959155"/>
            <a:ext cx="1541430" cy="1541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84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Ketone bodies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2037805"/>
            <a:ext cx="9620922" cy="4564352"/>
          </a:xfrm>
        </p:spPr>
        <p:txBody>
          <a:bodyPr/>
          <a:lstStyle/>
          <a:p>
            <a:r>
              <a:rPr lang="en-US" dirty="0" smtClean="0"/>
              <a:t>Ketone </a:t>
            </a:r>
            <a:r>
              <a:rPr lang="en-US" dirty="0"/>
              <a:t>bodies are acetone, acetoacetate and </a:t>
            </a:r>
            <a:r>
              <a:rPr lang="en-US" dirty="0" smtClean="0"/>
              <a:t>/or </a:t>
            </a:r>
            <a:r>
              <a:rPr lang="en-US" dirty="0"/>
              <a:t>3-hydroxybutyrate. </a:t>
            </a: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Importance </a:t>
            </a:r>
            <a:r>
              <a:rPr lang="en-US" b="1" dirty="0"/>
              <a:t>of ketone bodies: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• </a:t>
            </a:r>
            <a:r>
              <a:rPr lang="en-US" dirty="0"/>
              <a:t>They are transportable form of fatty acids as they are soluble in water (</a:t>
            </a:r>
            <a:r>
              <a:rPr lang="en-US" b="1" dirty="0">
                <a:solidFill>
                  <a:srgbClr val="FF0000"/>
                </a:solidFill>
              </a:rPr>
              <a:t>so don’t need carriers </a:t>
            </a:r>
            <a:r>
              <a:rPr lang="en-US" dirty="0"/>
              <a:t>in blood).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• </a:t>
            </a:r>
            <a:r>
              <a:rPr lang="en-US" b="1" dirty="0"/>
              <a:t>Cardiac muscle and renal cortex use acetoacetate in preference to glucose. 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dirty="0" smtClean="0"/>
              <a:t>• </a:t>
            </a:r>
            <a:r>
              <a:rPr lang="en-US" dirty="0"/>
              <a:t>Brain adapts to the utilization of acetoacetate in starvation &amp; diabetes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71695" t="29823" r="12397" b="10718"/>
          <a:stretch/>
        </p:blipFill>
        <p:spPr>
          <a:xfrm>
            <a:off x="9902598" y="812753"/>
            <a:ext cx="1786841" cy="511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79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Ketone bodies Metabolism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2037805"/>
            <a:ext cx="11036808" cy="4564352"/>
          </a:xfrm>
        </p:spPr>
        <p:txBody>
          <a:bodyPr/>
          <a:lstStyle/>
          <a:p>
            <a:r>
              <a:rPr lang="en-US" sz="3200" b="1" dirty="0" err="1">
                <a:solidFill>
                  <a:srgbClr val="FF0000"/>
                </a:solidFill>
              </a:rPr>
              <a:t>Ketogenesis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endParaRPr lang="en-US" sz="32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fasting or diabetes, oxaloacetate is consumed to form glucose by the </a:t>
            </a:r>
            <a:r>
              <a:rPr lang="en-US" b="1" i="1" dirty="0" err="1"/>
              <a:t>gluconeogenic</a:t>
            </a:r>
            <a:r>
              <a:rPr lang="en-US" dirty="0"/>
              <a:t> pathway and therefore </a:t>
            </a:r>
            <a:r>
              <a:rPr lang="en-US" b="1" dirty="0"/>
              <a:t>oxaloacetate is unavailable for the condensation with acetyl CoA. </a:t>
            </a:r>
            <a:endParaRPr lang="en-US" b="1" dirty="0" smtClean="0"/>
          </a:p>
          <a:p>
            <a:pPr marL="0" indent="0">
              <a:buNone/>
            </a:pPr>
            <a:r>
              <a:rPr lang="en-US" dirty="0" smtClean="0"/>
              <a:t>•</a:t>
            </a:r>
            <a:r>
              <a:rPr lang="en-US" dirty="0"/>
              <a:t>Under such conditions, liver mitochondria synthesizes </a:t>
            </a:r>
            <a:r>
              <a:rPr lang="en-US" b="1" dirty="0">
                <a:solidFill>
                  <a:srgbClr val="FF0000"/>
                </a:solidFill>
              </a:rPr>
              <a:t>ketone bodies from acetyl CoA. </a:t>
            </a:r>
          </a:p>
        </p:txBody>
      </p:sp>
    </p:spTree>
    <p:extLst>
      <p:ext uri="{BB962C8B-B14F-4D97-AF65-F5344CB8AC3E}">
        <p14:creationId xmlns:p14="http://schemas.microsoft.com/office/powerpoint/2010/main" val="622426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Ketone bodies and diabetes (Diabetic ketoacidosis)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2037805"/>
            <a:ext cx="8500335" cy="456435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• In diabetes, glucose is abundant in blood but uptake by cells in muscle, liver, and adipose cells is low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• Cells, </a:t>
            </a:r>
            <a:r>
              <a:rPr lang="en-US" b="1" dirty="0"/>
              <a:t>metabolically starved</a:t>
            </a:r>
            <a:r>
              <a:rPr lang="en-US" dirty="0"/>
              <a:t>, turn to gluconeogenesis and fat/protein catabolism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In type I diabetics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b="1" dirty="0">
                <a:solidFill>
                  <a:srgbClr val="FF0000"/>
                </a:solidFill>
              </a:rPr>
              <a:t>OAA is low, due to excess gluconeogenesis</a:t>
            </a:r>
            <a:r>
              <a:rPr lang="en-US" dirty="0"/>
              <a:t>, so acetyl CoA from fat/protein catabolism does not go to TCA cycle but rather to ketone bodies production leading to acidosis.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b="1" dirty="0"/>
              <a:t>Acetone can be detected on breath of type I diabetics</a:t>
            </a:r>
            <a:r>
              <a:rPr lang="en-US" dirty="0"/>
              <a:t>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63059" t="29345" r="14844" b="17564"/>
          <a:stretch/>
        </p:blipFill>
        <p:spPr>
          <a:xfrm>
            <a:off x="8866095" y="1434353"/>
            <a:ext cx="3170563" cy="42851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9330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Cholesterol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Cholesterol </a:t>
            </a:r>
            <a:r>
              <a:rPr lang="en-US" dirty="0"/>
              <a:t>is the characteristic steroid alcohol of animal tissues.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marL="0" indent="0">
              <a:buNone/>
            </a:pPr>
            <a:r>
              <a:rPr lang="en-US" sz="3200" b="1" u="sng" dirty="0" smtClean="0"/>
              <a:t>Functions</a:t>
            </a:r>
            <a:r>
              <a:rPr lang="en-US" sz="3200" dirty="0"/>
              <a:t>: </a:t>
            </a:r>
            <a:endParaRPr lang="en-US" sz="3200" dirty="0" smtClean="0"/>
          </a:p>
          <a:p>
            <a:pPr marL="0" indent="0">
              <a:buNone/>
            </a:pPr>
            <a:r>
              <a:rPr lang="en-US" dirty="0" smtClean="0"/>
              <a:t>1</a:t>
            </a:r>
            <a:r>
              <a:rPr lang="en-US" dirty="0"/>
              <a:t>. It is a structural component of all cell membranes.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</a:t>
            </a:r>
            <a:r>
              <a:rPr lang="en-US" dirty="0"/>
              <a:t>. It is the precursor of bile acids, steroid hormones and vitamin </a:t>
            </a:r>
            <a:r>
              <a:rPr lang="en-US" dirty="0" smtClean="0"/>
              <a:t>D.</a:t>
            </a:r>
          </a:p>
          <a:p>
            <a:pPr marL="0" indent="0">
              <a:buNone/>
            </a:pPr>
            <a:r>
              <a:rPr lang="en-US" dirty="0" smtClean="0"/>
              <a:t>3</a:t>
            </a:r>
            <a:r>
              <a:rPr lang="en-US" dirty="0"/>
              <a:t>. Component of plasma lipoprotein</a:t>
            </a:r>
          </a:p>
        </p:txBody>
      </p:sp>
    </p:spTree>
    <p:extLst>
      <p:ext uri="{BB962C8B-B14F-4D97-AF65-F5344CB8AC3E}">
        <p14:creationId xmlns:p14="http://schemas.microsoft.com/office/powerpoint/2010/main" val="416211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Elimination of cholesterol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Excreted </a:t>
            </a:r>
            <a:r>
              <a:rPr lang="en-US" dirty="0"/>
              <a:t>in bile. 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Converted </a:t>
            </a:r>
            <a:r>
              <a:rPr lang="en-US" dirty="0"/>
              <a:t>to bile salts.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</a:t>
            </a:r>
            <a:r>
              <a:rPr lang="en-US" b="1" dirty="0">
                <a:solidFill>
                  <a:srgbClr val="FF0000"/>
                </a:solidFill>
              </a:rPr>
              <a:t>Liver</a:t>
            </a:r>
            <a:r>
              <a:rPr lang="en-US" dirty="0"/>
              <a:t> regulates cholesterol homeostasis.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•</a:t>
            </a:r>
            <a:r>
              <a:rPr lang="en-US" dirty="0"/>
              <a:t>Normal plasma cholesterol level is </a:t>
            </a:r>
            <a:r>
              <a:rPr lang="en-US" b="1" u="sng" dirty="0">
                <a:solidFill>
                  <a:srgbClr val="FF0000"/>
                </a:solidFill>
              </a:rPr>
              <a:t>&lt; 200 mg/dl. </a:t>
            </a:r>
            <a:r>
              <a:rPr lang="en-US" b="1" u="sng" dirty="0" smtClean="0">
                <a:solidFill>
                  <a:srgbClr val="FF0000"/>
                </a:solidFill>
              </a:rPr>
              <a:t/>
            </a:r>
            <a:br>
              <a:rPr lang="en-US" b="1" u="sng" dirty="0" smtClean="0">
                <a:solidFill>
                  <a:srgbClr val="FF0000"/>
                </a:solidFill>
              </a:rPr>
            </a:br>
            <a:r>
              <a:rPr lang="en-US" dirty="0" smtClean="0"/>
              <a:t>•</a:t>
            </a:r>
            <a:r>
              <a:rPr lang="en-US" b="1" dirty="0"/>
              <a:t>Imbalance between cholesterol influx and efflux result in gradual deposition of cholesterol in the tissues leading to atherosclerosis and increased risk of </a:t>
            </a:r>
            <a:r>
              <a:rPr lang="en-US" b="1" dirty="0" smtClean="0"/>
              <a:t>cardiac diseases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65447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Cholesterol Metabolism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1" y="2037805"/>
            <a:ext cx="8598946" cy="456435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Site</a:t>
            </a:r>
            <a:r>
              <a:rPr lang="en-US" dirty="0"/>
              <a:t>: </a:t>
            </a:r>
            <a:r>
              <a:rPr lang="en-US" b="1" dirty="0">
                <a:solidFill>
                  <a:srgbClr val="FF0000"/>
                </a:solidFill>
              </a:rPr>
              <a:t>Cytosol of all human tissues</a:t>
            </a:r>
            <a:r>
              <a:rPr lang="en-US" dirty="0"/>
              <a:t>, </a:t>
            </a:r>
            <a:r>
              <a:rPr lang="en-US" dirty="0" smtClean="0"/>
              <a:t>specially liver</a:t>
            </a:r>
            <a:r>
              <a:rPr lang="en-US" dirty="0"/>
              <a:t>, intestine, adrenal cortex and reproductive tissues (ovaries, testis and placenta</a:t>
            </a:r>
            <a:r>
              <a:rPr lang="en-US" dirty="0" smtClean="0"/>
              <a:t>).</a:t>
            </a:r>
          </a:p>
          <a:p>
            <a:pPr marL="0" indent="0">
              <a:buNone/>
            </a:pPr>
            <a:r>
              <a:rPr lang="en-US" b="1" dirty="0" smtClean="0"/>
              <a:t>Degradation </a:t>
            </a:r>
            <a:r>
              <a:rPr lang="en-US" b="1" dirty="0"/>
              <a:t>of Cholesterol </a:t>
            </a:r>
            <a:endParaRPr lang="en-US" b="1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ring structure of cholesterol cannot be metabolized to CO2 and H2O in humans.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 </a:t>
            </a:r>
            <a:r>
              <a:rPr lang="en-US" dirty="0"/>
              <a:t>intact sterol nucleus is </a:t>
            </a:r>
            <a:r>
              <a:rPr lang="en-US" b="1" dirty="0">
                <a:solidFill>
                  <a:srgbClr val="FF0000"/>
                </a:solidFill>
              </a:rPr>
              <a:t>eliminated from the body by conversion to bile acids and bile salts which are excreted in the feces.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61299" t="40500" r="11250" b="6630"/>
          <a:stretch/>
        </p:blipFill>
        <p:spPr>
          <a:xfrm>
            <a:off x="8866094" y="1690688"/>
            <a:ext cx="3227294" cy="349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21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lipoproteins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1- Outer coat consists of a monolayer of protein (</a:t>
            </a:r>
            <a:r>
              <a:rPr lang="en-US" b="1" dirty="0" err="1">
                <a:solidFill>
                  <a:srgbClr val="FF0000"/>
                </a:solidFill>
              </a:rPr>
              <a:t>apolipoprotein</a:t>
            </a:r>
            <a:r>
              <a:rPr lang="en-US" dirty="0"/>
              <a:t>) and polar lipids (phospholipid and </a:t>
            </a:r>
            <a:r>
              <a:rPr lang="en-US" dirty="0" err="1"/>
              <a:t>unesterified</a:t>
            </a:r>
            <a:r>
              <a:rPr lang="en-US" dirty="0"/>
              <a:t> cholesterol).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2- </a:t>
            </a:r>
            <a:r>
              <a:rPr lang="en-US" dirty="0"/>
              <a:t>Inner core consists of </a:t>
            </a:r>
            <a:r>
              <a:rPr lang="en-US" dirty="0" smtClean="0"/>
              <a:t>the </a:t>
            </a:r>
            <a:r>
              <a:rPr lang="en-US" b="1" dirty="0" smtClean="0">
                <a:solidFill>
                  <a:srgbClr val="FF0000"/>
                </a:solidFill>
              </a:rPr>
              <a:t>hydrophobic </a:t>
            </a:r>
            <a:r>
              <a:rPr lang="en-US" b="1" dirty="0">
                <a:solidFill>
                  <a:srgbClr val="FF0000"/>
                </a:solidFill>
              </a:rPr>
              <a:t>lipids </a:t>
            </a:r>
            <a:r>
              <a:rPr lang="en-US" dirty="0"/>
              <a:t>(</a:t>
            </a:r>
            <a:r>
              <a:rPr lang="en-US" dirty="0" err="1"/>
              <a:t>cholesteryl</a:t>
            </a:r>
            <a:r>
              <a:rPr lang="en-US" dirty="0"/>
              <a:t> esters and TAG). </a:t>
            </a:r>
            <a:endParaRPr lang="en-US" dirty="0" smtClean="0"/>
          </a:p>
          <a:p>
            <a:r>
              <a:rPr lang="en-US" b="1" u="sng" dirty="0"/>
              <a:t>Classes of </a:t>
            </a:r>
            <a:r>
              <a:rPr lang="en-US" b="1" u="sng" dirty="0" smtClean="0"/>
              <a:t>Lipoproteins</a:t>
            </a:r>
            <a:r>
              <a:rPr lang="en-US" b="1" dirty="0" smtClean="0"/>
              <a:t> </a:t>
            </a:r>
            <a:r>
              <a:rPr lang="en-US" dirty="0" smtClean="0"/>
              <a:t>(Classes </a:t>
            </a:r>
            <a:r>
              <a:rPr lang="en-US" dirty="0"/>
              <a:t>of lipoprotein differ in their type of </a:t>
            </a:r>
            <a:r>
              <a:rPr lang="en-US" dirty="0" err="1"/>
              <a:t>apoprotein</a:t>
            </a:r>
            <a:r>
              <a:rPr lang="en-US" dirty="0"/>
              <a:t> and lipid </a:t>
            </a:r>
            <a:r>
              <a:rPr lang="en-US" dirty="0" smtClean="0"/>
              <a:t>content).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They are classified according to their densities to: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1- </a:t>
            </a:r>
            <a:r>
              <a:rPr lang="en-US" b="1" dirty="0">
                <a:solidFill>
                  <a:srgbClr val="FF0000"/>
                </a:solidFill>
              </a:rPr>
              <a:t>Chylomicrons</a:t>
            </a:r>
            <a:r>
              <a:rPr lang="en-US" dirty="0"/>
              <a:t>: are the lipoprotein particles </a:t>
            </a:r>
            <a:r>
              <a:rPr lang="en-US" b="1" dirty="0"/>
              <a:t>lowest</a:t>
            </a:r>
            <a:r>
              <a:rPr lang="en-US" dirty="0"/>
              <a:t> in density and largest in size, and contain the highest percentage of lipid and the smallest percentage of </a:t>
            </a:r>
            <a:r>
              <a:rPr lang="en-US" dirty="0" smtClean="0"/>
              <a:t>proteins.</a:t>
            </a:r>
            <a:br>
              <a:rPr lang="en-US" dirty="0" smtClean="0"/>
            </a:br>
            <a:r>
              <a:rPr lang="en-US" dirty="0" smtClean="0"/>
              <a:t>2- </a:t>
            </a:r>
            <a:r>
              <a:rPr lang="en-US" b="1" dirty="0">
                <a:solidFill>
                  <a:srgbClr val="FF0000"/>
                </a:solidFill>
              </a:rPr>
              <a:t>VLDL and LDL</a:t>
            </a:r>
            <a:r>
              <a:rPr lang="en-US" dirty="0"/>
              <a:t>: are successively </a:t>
            </a:r>
            <a:r>
              <a:rPr lang="en-US" b="1" dirty="0"/>
              <a:t>denser</a:t>
            </a:r>
            <a:r>
              <a:rPr lang="en-US" dirty="0"/>
              <a:t>, having higher ratios of proteins to lipids. 3- </a:t>
            </a:r>
            <a:r>
              <a:rPr lang="en-US" b="1" dirty="0">
                <a:solidFill>
                  <a:srgbClr val="FF0000"/>
                </a:solidFill>
              </a:rPr>
              <a:t>HDL</a:t>
            </a:r>
            <a:r>
              <a:rPr lang="en-US" dirty="0"/>
              <a:t>: are </a:t>
            </a:r>
            <a:r>
              <a:rPr lang="en-US" b="1" dirty="0"/>
              <a:t>the densest</a:t>
            </a:r>
            <a:r>
              <a:rPr lang="en-US" dirty="0"/>
              <a:t>, having the highest amount of protein and lowest amount of lipids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5988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224375"/>
            <a:ext cx="12192001" cy="649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8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2621</TotalTime>
  <Words>578</Words>
  <Application>Microsoft Office PowerPoint</Application>
  <PresentationFormat>Widescreen</PresentationFormat>
  <Paragraphs>65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Egypt505</vt:lpstr>
      <vt:lpstr>Egyptian505 BT</vt:lpstr>
      <vt:lpstr>Hacen Extender</vt:lpstr>
      <vt:lpstr>Hacen Liner Print-out</vt:lpstr>
      <vt:lpstr>Hacen Tunisia Bold</vt:lpstr>
      <vt:lpstr>Office Theme</vt:lpstr>
      <vt:lpstr>Lipids Metabolism  II By: Dr Samar Elkhateeb lecturer of Biochemistry and Genetics Smaged@msa.edu.eg </vt:lpstr>
      <vt:lpstr>Ketone bodies </vt:lpstr>
      <vt:lpstr>Ketone bodies Metabolism </vt:lpstr>
      <vt:lpstr>Ketone bodies and diabetes (Diabetic ketoacidosis) </vt:lpstr>
      <vt:lpstr>Cholesterol </vt:lpstr>
      <vt:lpstr>Elimination of cholesterol</vt:lpstr>
      <vt:lpstr>Cholesterol Metabolism </vt:lpstr>
      <vt:lpstr>lipoproteins</vt:lpstr>
      <vt:lpstr>PowerPoint Presentation</vt:lpstr>
      <vt:lpstr>Apoproteins (Apolipoproteins) </vt:lpstr>
      <vt:lpstr>Metabolism of Chylomicrons (exogenous lipids)</vt:lpstr>
      <vt:lpstr>Metabolism of VLDL </vt:lpstr>
      <vt:lpstr>PowerPoint Presentation</vt:lpstr>
      <vt:lpstr>PowerPoint Presentation</vt:lpstr>
      <vt:lpstr>Metabolism of LDL </vt:lpstr>
      <vt:lpstr>Metabolism of HDL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Ayah Khaled Mahrous Mohamed</dc:creator>
  <cp:lastModifiedBy>Microsoft account</cp:lastModifiedBy>
  <cp:revision>81</cp:revision>
  <dcterms:created xsi:type="dcterms:W3CDTF">2021-12-19T11:31:59Z</dcterms:created>
  <dcterms:modified xsi:type="dcterms:W3CDTF">2023-07-24T15:49:34Z</dcterms:modified>
</cp:coreProperties>
</file>